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665" r:id="rId5"/>
  </p:sldMasterIdLst>
  <p:notesMasterIdLst>
    <p:notesMasterId r:id="rId33"/>
  </p:notesMasterIdLst>
  <p:sldIdLst>
    <p:sldId id="256" r:id="rId6"/>
    <p:sldId id="448" r:id="rId7"/>
    <p:sldId id="446" r:id="rId8"/>
    <p:sldId id="449" r:id="rId9"/>
    <p:sldId id="450" r:id="rId10"/>
    <p:sldId id="451" r:id="rId11"/>
    <p:sldId id="452" r:id="rId12"/>
    <p:sldId id="453" r:id="rId13"/>
    <p:sldId id="454" r:id="rId14"/>
    <p:sldId id="455" r:id="rId15"/>
    <p:sldId id="457" r:id="rId16"/>
    <p:sldId id="458" r:id="rId17"/>
    <p:sldId id="459" r:id="rId18"/>
    <p:sldId id="460" r:id="rId19"/>
    <p:sldId id="462" r:id="rId20"/>
    <p:sldId id="461" r:id="rId21"/>
    <p:sldId id="464" r:id="rId22"/>
    <p:sldId id="465" r:id="rId23"/>
    <p:sldId id="467" r:id="rId24"/>
    <p:sldId id="466" r:id="rId25"/>
    <p:sldId id="469" r:id="rId26"/>
    <p:sldId id="470" r:id="rId27"/>
    <p:sldId id="471" r:id="rId28"/>
    <p:sldId id="473" r:id="rId29"/>
    <p:sldId id="472" r:id="rId30"/>
    <p:sldId id="474" r:id="rId31"/>
    <p:sldId id="475" r:id="rId32"/>
  </p:sldIdLst>
  <p:sldSz cx="12192000" cy="6858000"/>
  <p:notesSz cx="6858000" cy="9144000"/>
  <p:custDataLst>
    <p:tags r:id="rId3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9461"/>
    <a:srgbClr val="80E0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10" autoAdjust="0"/>
    <p:restoredTop sz="95268" autoAdjust="0"/>
  </p:normalViewPr>
  <p:slideViewPr>
    <p:cSldViewPr snapToGrid="0" snapToObjects="1" showGuides="1">
      <p:cViewPr varScale="1">
        <p:scale>
          <a:sx n="108" d="100"/>
          <a:sy n="108" d="100"/>
        </p:scale>
        <p:origin x="1158" y="102"/>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6/11/relationships/changesInfo" Target="changesInfos/changesInfo1.xml"/><Relationship Id="rId21" Type="http://schemas.openxmlformats.org/officeDocument/2006/relationships/slide" Target="slides/slide16.xml"/><Relationship Id="rId34" Type="http://schemas.openxmlformats.org/officeDocument/2006/relationships/tags" Target="tags/tag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on Gurry" userId="0e7d4b19-5e11-4a5d-ba20-1b1a4652e5dc" providerId="ADAL" clId="{9FE89FC8-B299-4031-AA83-96AA4891E3A0}"/>
  </pc:docChgLst>
  <pc:docChgLst>
    <pc:chgData name="Sharon Gurry" userId="7d63d328-53a0-4097-93b2-e249781dcbeb" providerId="ADAL" clId="{2288233F-C52F-4480-B27E-6C06092C704E}"/>
  </pc:docChgLst>
  <pc:docChgLst>
    <pc:chgData name="Sharon Gurry" userId="0e7d4b19-5e11-4a5d-ba20-1b1a4652e5dc" providerId="ADAL" clId="{5CEFACD7-6657-41F0-9ADC-4CD27B78E6AC}"/>
  </pc:docChgLst>
  <pc:docChgLst>
    <pc:chgData name="Sharon Gurry" userId="0e7d4b19-5e11-4a5d-ba20-1b1a4652e5dc" providerId="ADAL" clId="{F6A1F6F6-0768-4692-B281-AA61633A05B5}"/>
    <pc:docChg chg="undo addSld delSld">
      <pc:chgData name="Sharon Gurry" userId="0e7d4b19-5e11-4a5d-ba20-1b1a4652e5dc" providerId="ADAL" clId="{F6A1F6F6-0768-4692-B281-AA61633A05B5}" dt="2024-10-01T11:57:59.561" v="2" actId="2696"/>
      <pc:docMkLst>
        <pc:docMk/>
      </pc:docMkLst>
      <pc:sldChg chg="add del">
        <pc:chgData name="Sharon Gurry" userId="0e7d4b19-5e11-4a5d-ba20-1b1a4652e5dc" providerId="ADAL" clId="{F6A1F6F6-0768-4692-B281-AA61633A05B5}" dt="2024-10-01T11:57:59.561" v="2" actId="2696"/>
        <pc:sldMkLst>
          <pc:docMk/>
          <pc:sldMk cId="4127252855" sldId="456"/>
        </pc:sldMkLst>
      </pc:sldChg>
    </pc:docChg>
  </pc:docChgLst>
  <pc:docChgLst>
    <pc:chgData name="Sharon Gurry" userId="0e7d4b19-5e11-4a5d-ba20-1b1a4652e5dc" providerId="ADAL" clId="{84533F88-1E27-4FF8-B3D2-7DFF1FF78CCD}"/>
  </pc:docChgLst>
  <pc:docChgLst>
    <pc:chgData name="Sharon Gurry" userId="0e7d4b19-5e11-4a5d-ba20-1b1a4652e5dc" providerId="ADAL" clId="{40CA1032-58F6-4FFA-8037-052F8FF9010B}"/>
  </pc:docChgLst>
  <pc:docChgLst>
    <pc:chgData name="Sharon Gurry" userId="7d63d328-53a0-4097-93b2-e249781dcbeb" providerId="ADAL" clId="{DDD18A91-7473-4C27-8023-01C341FDF4B1}"/>
  </pc:docChgLst>
  <pc:docChgLst>
    <pc:chgData name="Sharon Gurry" userId="0e7d4b19-5e11-4a5d-ba20-1b1a4652e5dc" providerId="ADAL" clId="{BB271227-075D-4EE9-AE73-29506D24C0D8}"/>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b="1" i="0" dirty="0">
                <a:latin typeface="Arial" panose="020B0604020202020204" pitchFamily="34" charset="0"/>
                <a:cs typeface="Arial" panose="020B0604020202020204" pitchFamily="34" charset="0"/>
              </a:rPr>
              <a:t>Title</a:t>
            </a:r>
          </a:p>
        </c:rich>
      </c:tx>
      <c:overlay val="0"/>
      <c:spPr>
        <a:noFill/>
        <a:ln>
          <a:noFill/>
        </a:ln>
        <a:effectLst/>
      </c:spPr>
      <c:txPr>
        <a:bodyPr rot="0" spcFirstLastPara="1" vertOverflow="ellipsis" vert="horz" wrap="square" anchor="ctr" anchorCtr="1"/>
        <a:lstStyle/>
        <a:p>
          <a:pPr>
            <a:defRPr sz="1862" b="1"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E11-4F42-9820-14C1594E781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E11-4F42-9820-14C1594E781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E11-4F42-9820-14C1594E781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E11-4F42-9820-14C1594E781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2EB-A547-85B4-2D970E3864D5}"/>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sz="1800" b="1" i="0" baseline="0" dirty="0">
                <a:effectLst/>
                <a:latin typeface="Arial" panose="020B0604020202020204" pitchFamily="34" charset="0"/>
                <a:cs typeface="Arial" panose="020B0604020202020204" pitchFamily="34" charset="0"/>
              </a:rPr>
              <a:t>Title</a:t>
            </a:r>
            <a:endParaRPr lang="en-IE" b="1" i="0" dirty="0">
              <a:effectLst/>
              <a:latin typeface="Arial" panose="020B0604020202020204" pitchFamily="34" charset="0"/>
              <a:cs typeface="Arial" panose="020B0604020202020204" pitchFamily="34" charset="0"/>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Sheet1!$B$1</c:f>
              <c:strCache>
                <c:ptCount val="1"/>
                <c:pt idx="0">
                  <c:v>Sales</c:v>
                </c:pt>
              </c:strCache>
            </c:strRef>
          </c:tx>
          <c:spPr>
            <a:solidFill>
              <a:schemeClr val="accent1"/>
            </a:solidFill>
            <a:ln>
              <a:noFill/>
            </a:ln>
            <a:effectLst/>
          </c:spPr>
          <c:invertIfNegative val="0"/>
          <c:dPt>
            <c:idx val="0"/>
            <c:invertIfNegative val="0"/>
            <c:bubble3D val="0"/>
            <c:extLst>
              <c:ext xmlns:c16="http://schemas.microsoft.com/office/drawing/2014/chart" uri="{C3380CC4-5D6E-409C-BE32-E72D297353CC}">
                <c16:uniqueId val="{00000001-6F7F-0542-A021-381EF1BC240B}"/>
              </c:ext>
            </c:extLst>
          </c:dPt>
          <c:dPt>
            <c:idx val="1"/>
            <c:invertIfNegative val="0"/>
            <c:bubble3D val="0"/>
            <c:extLst>
              <c:ext xmlns:c16="http://schemas.microsoft.com/office/drawing/2014/chart" uri="{C3380CC4-5D6E-409C-BE32-E72D297353CC}">
                <c16:uniqueId val="{00000003-6F7F-0542-A021-381EF1BC240B}"/>
              </c:ext>
            </c:extLst>
          </c:dPt>
          <c:dPt>
            <c:idx val="2"/>
            <c:invertIfNegative val="0"/>
            <c:bubble3D val="0"/>
            <c:extLst>
              <c:ext xmlns:c16="http://schemas.microsoft.com/office/drawing/2014/chart" uri="{C3380CC4-5D6E-409C-BE32-E72D297353CC}">
                <c16:uniqueId val="{00000005-6F7F-0542-A021-381EF1BC240B}"/>
              </c:ext>
            </c:extLst>
          </c:dPt>
          <c:dPt>
            <c:idx val="3"/>
            <c:invertIfNegative val="0"/>
            <c:bubble3D val="0"/>
            <c:extLst>
              <c:ext xmlns:c16="http://schemas.microsoft.com/office/drawing/2014/chart" uri="{C3380CC4-5D6E-409C-BE32-E72D297353CC}">
                <c16:uniqueId val="{00000007-6F7F-0542-A021-381EF1BC240B}"/>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2EB-A547-85B4-2D970E3864D5}"/>
            </c:ext>
          </c:extLst>
        </c:ser>
        <c:ser>
          <c:idx val="1"/>
          <c:order val="1"/>
          <c:tx>
            <c:strRef>
              <c:f>Sheet1!$C$1</c:f>
              <c:strCache>
                <c:ptCount val="1"/>
                <c:pt idx="0">
                  <c:v>Column2</c:v>
                </c:pt>
              </c:strCache>
            </c:strRef>
          </c:tx>
          <c:spPr>
            <a:solidFill>
              <a:schemeClr val="accent2"/>
            </a:solidFill>
            <a:ln>
              <a:noFill/>
            </a:ln>
            <a:effectLst/>
          </c:spPr>
          <c:invertIfNegative val="0"/>
          <c:cat>
            <c:strRef>
              <c:f>Sheet1!$A$2:$A$5</c:f>
              <c:strCache>
                <c:ptCount val="4"/>
                <c:pt idx="0">
                  <c:v>1st Qtr</c:v>
                </c:pt>
                <c:pt idx="1">
                  <c:v>2nd Qtr</c:v>
                </c:pt>
                <c:pt idx="2">
                  <c:v>3rd Qtr</c:v>
                </c:pt>
                <c:pt idx="3">
                  <c:v>4th Qtr</c:v>
                </c:pt>
              </c:strCache>
            </c:strRef>
          </c:cat>
          <c:val>
            <c:numRef>
              <c:f>Sheet1!$C$2:$C$5</c:f>
              <c:numCache>
                <c:formatCode>General</c:formatCode>
                <c:ptCount val="4"/>
                <c:pt idx="0">
                  <c:v>3.8</c:v>
                </c:pt>
                <c:pt idx="1">
                  <c:v>4.9000000000000004</c:v>
                </c:pt>
                <c:pt idx="2">
                  <c:v>2.8</c:v>
                </c:pt>
                <c:pt idx="3">
                  <c:v>1.1000000000000001</c:v>
                </c:pt>
              </c:numCache>
            </c:numRef>
          </c:val>
          <c:extLst>
            <c:ext xmlns:c16="http://schemas.microsoft.com/office/drawing/2014/chart" uri="{C3380CC4-5D6E-409C-BE32-E72D297353CC}">
              <c16:uniqueId val="{00000009-6F7F-0542-A021-381EF1BC240B}"/>
            </c:ext>
          </c:extLst>
        </c:ser>
        <c:ser>
          <c:idx val="2"/>
          <c:order val="2"/>
          <c:tx>
            <c:strRef>
              <c:f>Sheet1!$D$1</c:f>
              <c:strCache>
                <c:ptCount val="1"/>
                <c:pt idx="0">
                  <c:v>Column3</c:v>
                </c:pt>
              </c:strCache>
            </c:strRef>
          </c:tx>
          <c:spPr>
            <a:solidFill>
              <a:schemeClr val="accent3"/>
            </a:solidFill>
            <a:ln>
              <a:noFill/>
            </a:ln>
            <a:effectLst/>
          </c:spPr>
          <c:invertIfNegative val="0"/>
          <c:cat>
            <c:strRef>
              <c:f>Sheet1!$A$2:$A$5</c:f>
              <c:strCache>
                <c:ptCount val="4"/>
                <c:pt idx="0">
                  <c:v>1st Qtr</c:v>
                </c:pt>
                <c:pt idx="1">
                  <c:v>2nd Qtr</c:v>
                </c:pt>
                <c:pt idx="2">
                  <c:v>3rd Qtr</c:v>
                </c:pt>
                <c:pt idx="3">
                  <c:v>4th Qtr</c:v>
                </c:pt>
              </c:strCache>
            </c:strRef>
          </c:cat>
          <c:val>
            <c:numRef>
              <c:f>Sheet1!$D$2:$D$5</c:f>
              <c:numCache>
                <c:formatCode>General</c:formatCode>
                <c:ptCount val="4"/>
                <c:pt idx="0">
                  <c:v>4.5</c:v>
                </c:pt>
                <c:pt idx="1">
                  <c:v>5.8</c:v>
                </c:pt>
                <c:pt idx="2">
                  <c:v>3</c:v>
                </c:pt>
                <c:pt idx="3">
                  <c:v>0.7</c:v>
                </c:pt>
              </c:numCache>
            </c:numRef>
          </c:val>
          <c:extLst>
            <c:ext xmlns:c16="http://schemas.microsoft.com/office/drawing/2014/chart" uri="{C3380CC4-5D6E-409C-BE32-E72D297353CC}">
              <c16:uniqueId val="{0000000A-6F7F-0542-A021-381EF1BC240B}"/>
            </c:ext>
          </c:extLst>
        </c:ser>
        <c:dLbls>
          <c:showLegendKey val="0"/>
          <c:showVal val="0"/>
          <c:showCatName val="0"/>
          <c:showSerName val="0"/>
          <c:showPercent val="0"/>
          <c:showBubbleSize val="0"/>
        </c:dLbls>
        <c:gapWidth val="219"/>
        <c:overlap val="-27"/>
        <c:axId val="132497840"/>
        <c:axId val="66301920"/>
      </c:barChart>
      <c:catAx>
        <c:axId val="132497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301920"/>
        <c:crosses val="autoZero"/>
        <c:auto val="1"/>
        <c:lblAlgn val="ctr"/>
        <c:lblOffset val="100"/>
        <c:noMultiLvlLbl val="0"/>
      </c:catAx>
      <c:valAx>
        <c:axId val="663019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Indivisible Light" panose="020B0403000000020004" pitchFamily="34" charset="77"/>
                <a:ea typeface="+mn-ea"/>
                <a:cs typeface="+mn-cs"/>
              </a:defRPr>
            </a:pPr>
            <a:endParaRPr lang="en-US"/>
          </a:p>
        </c:txPr>
        <c:crossAx val="1324978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5CF-8042-940D-EE5B27B68BB7}"/>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5CF-8042-940D-EE5B27B68BB7}"/>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75CF-8042-940D-EE5B27B68BB7}"/>
            </c:ext>
          </c:extLst>
        </c:ser>
        <c:dLbls>
          <c:showLegendKey val="0"/>
          <c:showVal val="0"/>
          <c:showCatName val="0"/>
          <c:showSerName val="0"/>
          <c:showPercent val="0"/>
          <c:showBubbleSize val="0"/>
        </c:dLbls>
        <c:gapWidth val="182"/>
        <c:axId val="66787632"/>
        <c:axId val="66789280"/>
      </c:barChart>
      <c:catAx>
        <c:axId val="667876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789280"/>
        <c:crosses val="autoZero"/>
        <c:auto val="1"/>
        <c:lblAlgn val="ctr"/>
        <c:lblOffset val="100"/>
        <c:noMultiLvlLbl val="0"/>
      </c:catAx>
      <c:valAx>
        <c:axId val="667892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667876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0" i="0">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1C4CB8-69D0-8045-8DD4-595BA0C01833}" type="datetimeFigureOut">
              <a:rPr lang="en-US" smtClean="0"/>
              <a:t>10/1/2024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3314DB-3015-2447-B305-393638FE29EE}" type="slidenum">
              <a:rPr lang="en-US" smtClean="0"/>
              <a:t>‹#›</a:t>
            </a:fld>
            <a:endParaRPr lang="en-US"/>
          </a:p>
        </p:txBody>
      </p:sp>
    </p:spTree>
    <p:extLst>
      <p:ext uri="{BB962C8B-B14F-4D97-AF65-F5344CB8AC3E}">
        <p14:creationId xmlns:p14="http://schemas.microsoft.com/office/powerpoint/2010/main" val="3088630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113314DB-3015-2447-B305-393638FE29EE}" type="slidenum">
              <a:rPr lang="en-US" smtClean="0"/>
              <a:t>1</a:t>
            </a:fld>
            <a:endParaRPr lang="en-US"/>
          </a:p>
        </p:txBody>
      </p:sp>
    </p:spTree>
    <p:extLst>
      <p:ext uri="{BB962C8B-B14F-4D97-AF65-F5344CB8AC3E}">
        <p14:creationId xmlns:p14="http://schemas.microsoft.com/office/powerpoint/2010/main" val="1588363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113314DB-3015-2447-B305-393638FE29EE}" type="slidenum">
              <a:rPr lang="en-US" smtClean="0"/>
              <a:t>2</a:t>
            </a:fld>
            <a:endParaRPr lang="en-US"/>
          </a:p>
        </p:txBody>
      </p:sp>
    </p:spTree>
    <p:extLst>
      <p:ext uri="{BB962C8B-B14F-4D97-AF65-F5344CB8AC3E}">
        <p14:creationId xmlns:p14="http://schemas.microsoft.com/office/powerpoint/2010/main" val="2878099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1524000" y="1821607"/>
            <a:ext cx="9144000" cy="2387600"/>
          </a:xfrm>
        </p:spPr>
        <p:txBody>
          <a:bodyPr anchor="t"/>
          <a:lstStyle>
            <a:lvl1pPr algn="ctr">
              <a:defRPr sz="6000">
                <a:solidFill>
                  <a:schemeClr val="tx1"/>
                </a:solidFill>
              </a:defRPr>
            </a:lvl1pPr>
          </a:lstStyle>
          <a:p>
            <a:r>
              <a:rPr lang="en-GB" dirty="0"/>
              <a:t>Click to edit Presentation Title</a:t>
            </a:r>
            <a:endParaRPr lang="en-US" dirty="0"/>
          </a:p>
        </p:txBody>
      </p:sp>
      <p:sp>
        <p:nvSpPr>
          <p:cNvPr id="3" name="Subtitle 2">
            <a:extLst>
              <a:ext uri="{FF2B5EF4-FFF2-40B4-BE49-F238E27FC236}">
                <a16:creationId xmlns:a16="http://schemas.microsoft.com/office/drawing/2014/main" id="{7E10DA17-BAAF-2747-B8EB-9ADE136E7061}"/>
              </a:ext>
            </a:extLst>
          </p:cNvPr>
          <p:cNvSpPr>
            <a:spLocks noGrp="1"/>
          </p:cNvSpPr>
          <p:nvPr>
            <p:ph type="subTitle" idx="1" hasCustomPrompt="1"/>
          </p:nvPr>
        </p:nvSpPr>
        <p:spPr>
          <a:xfrm>
            <a:off x="1524000" y="4301282"/>
            <a:ext cx="9144000" cy="579997"/>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Subheading - optional</a:t>
            </a:r>
            <a:endParaRPr lang="en-US" dirty="0"/>
          </a:p>
        </p:txBody>
      </p:sp>
      <p:grpSp>
        <p:nvGrpSpPr>
          <p:cNvPr id="19" name="Group 18">
            <a:extLst>
              <a:ext uri="{FF2B5EF4-FFF2-40B4-BE49-F238E27FC236}">
                <a16:creationId xmlns:a16="http://schemas.microsoft.com/office/drawing/2014/main" id="{008FB450-DF19-3047-B799-5182953A91E5}"/>
              </a:ext>
            </a:extLst>
          </p:cNvPr>
          <p:cNvGrpSpPr/>
          <p:nvPr userDrawn="1"/>
        </p:nvGrpSpPr>
        <p:grpSpPr>
          <a:xfrm>
            <a:off x="0" y="5410880"/>
            <a:ext cx="12192000" cy="1447120"/>
            <a:chOff x="0" y="5174319"/>
            <a:chExt cx="12192000" cy="1447120"/>
          </a:xfrm>
        </p:grpSpPr>
        <p:sp>
          <p:nvSpPr>
            <p:cNvPr id="11" name="Rectangle 10">
              <a:extLst>
                <a:ext uri="{FF2B5EF4-FFF2-40B4-BE49-F238E27FC236}">
                  <a16:creationId xmlns:a16="http://schemas.microsoft.com/office/drawing/2014/main" id="{195BA09B-2A92-F640-953A-D81D5F4A0BA0}"/>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F56DE87-1F47-7541-944B-71737DB343DD}"/>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61068A3-A545-AD46-8DAA-207101793945}"/>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7026284-5F50-B840-90E0-4656A9C40D4F}"/>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6CC73B-0166-E943-AFFE-CD9FF01E5EDD}"/>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FF412D0-B6F8-AA4B-9E9B-834FDD210793}"/>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B3C201B-667C-494E-A3BF-9BD957EC18FB}"/>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6F99D2BB-8752-F842-B238-C0FD6CFACD9C}"/>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0" name="Picture 19" descr="A picture containing shape&#10;&#10;Description automatically generated">
            <a:extLst>
              <a:ext uri="{FF2B5EF4-FFF2-40B4-BE49-F238E27FC236}">
                <a16:creationId xmlns:a16="http://schemas.microsoft.com/office/drawing/2014/main" id="{701BF333-ACA1-5240-9FD5-E79304AC111E}"/>
              </a:ext>
            </a:extLst>
          </p:cNvPr>
          <p:cNvPicPr>
            <a:picLocks noChangeAspect="1"/>
          </p:cNvPicPr>
          <p:nvPr userDrawn="1"/>
        </p:nvPicPr>
        <p:blipFill>
          <a:blip r:embed="rId2"/>
          <a:stretch>
            <a:fillRect/>
          </a:stretch>
        </p:blipFill>
        <p:spPr>
          <a:xfrm>
            <a:off x="5363427" y="642409"/>
            <a:ext cx="1443990" cy="580554"/>
          </a:xfrm>
          <a:prstGeom prst="rect">
            <a:avLst/>
          </a:prstGeom>
        </p:spPr>
      </p:pic>
    </p:spTree>
    <p:extLst>
      <p:ext uri="{BB962C8B-B14F-4D97-AF65-F5344CB8AC3E}">
        <p14:creationId xmlns:p14="http://schemas.microsoft.com/office/powerpoint/2010/main" val="3895313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12" name="Chart 11">
            <a:extLst>
              <a:ext uri="{FF2B5EF4-FFF2-40B4-BE49-F238E27FC236}">
                <a16:creationId xmlns:a16="http://schemas.microsoft.com/office/drawing/2014/main" id="{DCB01415-8704-A14C-B330-D32DBBBCF12B}"/>
              </a:ext>
            </a:extLst>
          </p:cNvPr>
          <p:cNvGraphicFramePr/>
          <p:nvPr userDrawn="1">
            <p:extLst>
              <p:ext uri="{D42A27DB-BD31-4B8C-83A1-F6EECF244321}">
                <p14:modId xmlns:p14="http://schemas.microsoft.com/office/powerpoint/2010/main" val="3296745661"/>
              </p:ext>
            </p:extLst>
          </p:nvPr>
        </p:nvGraphicFramePr>
        <p:xfrm>
          <a:off x="5730240" y="812801"/>
          <a:ext cx="6116320" cy="4410873"/>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2">
            <a:extLst>
              <a:ext uri="{FF2B5EF4-FFF2-40B4-BE49-F238E27FC236}">
                <a16:creationId xmlns:a16="http://schemas.microsoft.com/office/drawing/2014/main" id="{E0BBF0DE-89FE-2D45-ACA9-CEF1341D1234}"/>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5717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12" name="Chart 11">
            <a:extLst>
              <a:ext uri="{FF2B5EF4-FFF2-40B4-BE49-F238E27FC236}">
                <a16:creationId xmlns:a16="http://schemas.microsoft.com/office/drawing/2014/main" id="{DCB01415-8704-A14C-B330-D32DBBBCF12B}"/>
              </a:ext>
            </a:extLst>
          </p:cNvPr>
          <p:cNvGraphicFramePr/>
          <p:nvPr userDrawn="1">
            <p:extLst>
              <p:ext uri="{D42A27DB-BD31-4B8C-83A1-F6EECF244321}">
                <p14:modId xmlns:p14="http://schemas.microsoft.com/office/powerpoint/2010/main" val="728383684"/>
              </p:ext>
            </p:extLst>
          </p:nvPr>
        </p:nvGraphicFramePr>
        <p:xfrm>
          <a:off x="6482080" y="704801"/>
          <a:ext cx="5024119" cy="4610313"/>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2">
            <a:extLst>
              <a:ext uri="{FF2B5EF4-FFF2-40B4-BE49-F238E27FC236}">
                <a16:creationId xmlns:a16="http://schemas.microsoft.com/office/drawing/2014/main" id="{DD89B260-9B99-1740-B5BB-A79A88D55199}"/>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58175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915E397-454C-424E-887D-4A09094C0428}"/>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7" name="Footer Placeholder 4">
            <a:extLst>
              <a:ext uri="{FF2B5EF4-FFF2-40B4-BE49-F238E27FC236}">
                <a16:creationId xmlns:a16="http://schemas.microsoft.com/office/drawing/2014/main" id="{3751C5E4-20B3-194D-BAFB-E54C5F9066E0}"/>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8" name="Rectangle 7">
            <a:extLst>
              <a:ext uri="{FF2B5EF4-FFF2-40B4-BE49-F238E27FC236}">
                <a16:creationId xmlns:a16="http://schemas.microsoft.com/office/drawing/2014/main" id="{BE112423-40D9-8E4D-B449-327C086AE6FE}"/>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A0E257A-16C1-B24B-AAC4-9B6EE5EDF37F}"/>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shape&#10;&#10;Description automatically generated">
            <a:extLst>
              <a:ext uri="{FF2B5EF4-FFF2-40B4-BE49-F238E27FC236}">
                <a16:creationId xmlns:a16="http://schemas.microsoft.com/office/drawing/2014/main" id="{653F1F71-C981-D244-8F13-7BA50427D12B}"/>
              </a:ext>
            </a:extLst>
          </p:cNvPr>
          <p:cNvPicPr>
            <a:picLocks noChangeAspect="1"/>
          </p:cNvPicPr>
          <p:nvPr userDrawn="1"/>
        </p:nvPicPr>
        <p:blipFill>
          <a:blip r:embed="rId2"/>
          <a:stretch>
            <a:fillRect/>
          </a:stretch>
        </p:blipFill>
        <p:spPr>
          <a:xfrm>
            <a:off x="10598038" y="6315710"/>
            <a:ext cx="908161" cy="365125"/>
          </a:xfrm>
          <a:prstGeom prst="rect">
            <a:avLst/>
          </a:prstGeom>
        </p:spPr>
      </p:pic>
      <p:graphicFrame>
        <p:nvGraphicFramePr>
          <p:cNvPr id="2" name="Chart 1">
            <a:extLst>
              <a:ext uri="{FF2B5EF4-FFF2-40B4-BE49-F238E27FC236}">
                <a16:creationId xmlns:a16="http://schemas.microsoft.com/office/drawing/2014/main" id="{8366A1A2-7830-AF43-B101-EE60C81F0994}"/>
              </a:ext>
            </a:extLst>
          </p:cNvPr>
          <p:cNvGraphicFramePr/>
          <p:nvPr userDrawn="1">
            <p:extLst>
              <p:ext uri="{D42A27DB-BD31-4B8C-83A1-F6EECF244321}">
                <p14:modId xmlns:p14="http://schemas.microsoft.com/office/powerpoint/2010/main" val="3000141877"/>
              </p:ext>
            </p:extLst>
          </p:nvPr>
        </p:nvGraphicFramePr>
        <p:xfrm>
          <a:off x="651840" y="1825625"/>
          <a:ext cx="8128000" cy="411157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10134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text, outdoor&#10;&#10;Description automatically generated">
            <a:extLst>
              <a:ext uri="{FF2B5EF4-FFF2-40B4-BE49-F238E27FC236}">
                <a16:creationId xmlns:a16="http://schemas.microsoft.com/office/drawing/2014/main" id="{8566BE10-1413-2647-A948-16486FD6EFE3}"/>
              </a:ext>
            </a:extLst>
          </p:cNvPr>
          <p:cNvPicPr>
            <a:picLocks noChangeAspect="1"/>
          </p:cNvPicPr>
          <p:nvPr userDrawn="1"/>
        </p:nvPicPr>
        <p:blipFill>
          <a:blip r:embed="rId2"/>
          <a:stretch>
            <a:fillRect/>
          </a:stretch>
        </p:blipFill>
        <p:spPr>
          <a:xfrm rot="10800000">
            <a:off x="0" y="0"/>
            <a:ext cx="12192000" cy="3706368"/>
          </a:xfrm>
          <a:prstGeom prst="rect">
            <a:avLst/>
          </a:prstGeom>
        </p:spPr>
      </p:pic>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7360920" y="5659428"/>
            <a:ext cx="4135120" cy="483383"/>
          </a:xfrm>
        </p:spPr>
        <p:txBody>
          <a:bodyPr anchor="t">
            <a:noAutofit/>
          </a:bodyPr>
          <a:lstStyle>
            <a:lvl1pPr algn="r">
              <a:defRPr sz="3600">
                <a:solidFill>
                  <a:schemeClr val="bg1"/>
                </a:solidFill>
              </a:defRPr>
            </a:lvl1pPr>
          </a:lstStyle>
          <a:p>
            <a:r>
              <a:rPr lang="en-GB" dirty="0" err="1"/>
              <a:t>www.tus.ie</a:t>
            </a:r>
            <a:endParaRPr lang="en-US" dirty="0"/>
          </a:p>
        </p:txBody>
      </p:sp>
      <p:pic>
        <p:nvPicPr>
          <p:cNvPr id="5" name="Picture 4" descr="A picture containing text, clipart&#10;&#10;Description automatically generated">
            <a:extLst>
              <a:ext uri="{FF2B5EF4-FFF2-40B4-BE49-F238E27FC236}">
                <a16:creationId xmlns:a16="http://schemas.microsoft.com/office/drawing/2014/main" id="{489DDCF4-9EA4-A947-A1EC-A896C1FDCE90}"/>
              </a:ext>
            </a:extLst>
          </p:cNvPr>
          <p:cNvPicPr>
            <a:picLocks noChangeAspect="1"/>
          </p:cNvPicPr>
          <p:nvPr userDrawn="1"/>
        </p:nvPicPr>
        <p:blipFill>
          <a:blip r:embed="rId3"/>
          <a:stretch>
            <a:fillRect/>
          </a:stretch>
        </p:blipFill>
        <p:spPr>
          <a:xfrm>
            <a:off x="767870" y="5470377"/>
            <a:ext cx="1940579" cy="780207"/>
          </a:xfrm>
          <a:prstGeom prst="rect">
            <a:avLst/>
          </a:prstGeom>
        </p:spPr>
      </p:pic>
      <p:sp>
        <p:nvSpPr>
          <p:cNvPr id="21" name="Content Placeholder 2">
            <a:extLst>
              <a:ext uri="{FF2B5EF4-FFF2-40B4-BE49-F238E27FC236}">
                <a16:creationId xmlns:a16="http://schemas.microsoft.com/office/drawing/2014/main" id="{52FE59F2-300F-524C-A6D3-512856B347F8}"/>
              </a:ext>
            </a:extLst>
          </p:cNvPr>
          <p:cNvSpPr>
            <a:spLocks noGrp="1"/>
          </p:cNvSpPr>
          <p:nvPr>
            <p:ph idx="10" hasCustomPrompt="1"/>
          </p:nvPr>
        </p:nvSpPr>
        <p:spPr>
          <a:xfrm>
            <a:off x="1738160" y="3389339"/>
            <a:ext cx="8715680" cy="927799"/>
          </a:xfrm>
        </p:spPr>
        <p:txBody>
          <a:bodyPr>
            <a:noAutofit/>
          </a:bodyPr>
          <a:lstStyle>
            <a:lvl1pPr marL="0" indent="0" algn="ctr">
              <a:lnSpc>
                <a:spcPct val="100000"/>
              </a:lnSpc>
              <a:buNone/>
              <a:defRPr sz="2400">
                <a:solidFill>
                  <a:schemeClr val="bg1"/>
                </a:solidFill>
              </a:defRPr>
            </a:lvl1pPr>
            <a:lvl2pPr marL="457200" indent="0" algn="ctr">
              <a:lnSpc>
                <a:spcPct val="100000"/>
              </a:lnSpc>
              <a:buNone/>
              <a:defRPr sz="2000">
                <a:solidFill>
                  <a:schemeClr val="bg1"/>
                </a:solidFill>
              </a:defRPr>
            </a:lvl2pPr>
            <a:lvl3pPr marL="914400" indent="0" algn="ctr">
              <a:lnSpc>
                <a:spcPct val="100000"/>
              </a:lnSpc>
              <a:buNone/>
              <a:defRPr sz="2000">
                <a:solidFill>
                  <a:schemeClr val="bg1"/>
                </a:solidFill>
              </a:defRPr>
            </a:lvl3pPr>
            <a:lvl4pPr marL="1371600" indent="0" algn="ctr">
              <a:lnSpc>
                <a:spcPct val="100000"/>
              </a:lnSpc>
              <a:buNone/>
              <a:defRPr sz="2000">
                <a:solidFill>
                  <a:schemeClr val="bg1"/>
                </a:solidFill>
              </a:defRPr>
            </a:lvl4pPr>
            <a:lvl5pPr marL="1828800" indent="0" algn="ctr">
              <a:lnSpc>
                <a:spcPct val="100000"/>
              </a:lnSpc>
              <a:buNone/>
              <a:defRPr sz="2000">
                <a:solidFill>
                  <a:schemeClr val="bg1"/>
                </a:solidFill>
              </a:defRPr>
            </a:lvl5pPr>
          </a:lstStyle>
          <a:p>
            <a:pPr lvl="0"/>
            <a:r>
              <a:rPr lang="en-GB" dirty="0"/>
              <a:t>Thank you!</a:t>
            </a:r>
          </a:p>
          <a:p>
            <a:pPr lvl="0"/>
            <a:r>
              <a:rPr lang="en-GB" dirty="0"/>
              <a:t>Click to edit Master text styles</a:t>
            </a:r>
            <a:endParaRPr lang="en-US" dirty="0"/>
          </a:p>
        </p:txBody>
      </p:sp>
    </p:spTree>
    <p:extLst>
      <p:ext uri="{BB962C8B-B14F-4D97-AF65-F5344CB8AC3E}">
        <p14:creationId xmlns:p14="http://schemas.microsoft.com/office/powerpoint/2010/main" val="1657792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7265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3E3BE-19FB-4C6E-B488-B4BC5CA490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F1ED58E1-F417-42AC-B1B9-34CFDCC89E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3ACE57C-46C6-4375-8168-0E4C69A726F9}"/>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0D1070E7-A800-4EA3-99F0-B11BB060C9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366908-75FE-4A2C-9BAA-C5D53E8A8BB6}"/>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480652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EDCED-1630-4AEA-99AE-0CC339058E8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97C273A-F63A-4254-83AE-36F21CD4D14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707BBD-4639-4EBE-B16E-DD72CEA7A946}"/>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A7402111-9813-4B7F-B8FD-290C61D34C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C9E6E89-E392-4035-BA01-B1888D3092DB}"/>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22792515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1E102-7400-4513-8D7C-15AE9FF3BE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6628D54-6266-4D00-8A50-282A9CEFBB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1000579-DAFF-4BB9-929A-0877E9182E9C}"/>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A7ECCE4D-1E15-4069-AD27-C303981A6DE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ED2A090-846B-4930-A176-5DF7676F91A7}"/>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471138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45C8D-4BE4-4F7B-A0C1-0BDAAD15FDB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85C1C18-E117-4C0B-A2F3-D6E31A4506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4669AF8-1F97-449A-AC48-BF828DA26EA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7EAC34D-FE24-4018-AA4A-420DF006496B}"/>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6" name="Footer Placeholder 5">
            <a:extLst>
              <a:ext uri="{FF2B5EF4-FFF2-40B4-BE49-F238E27FC236}">
                <a16:creationId xmlns:a16="http://schemas.microsoft.com/office/drawing/2014/main" id="{E209EFD4-C240-4314-919E-F748BFF43F2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8B4C77-DF81-4571-BA96-2D75B6A8BF32}"/>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5665516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2DABA-CEB3-49D8-AEB8-2934F7CCF3C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3EC0CEC-BEFE-48E5-B710-15043E3D99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8776245-CD62-4712-BBF0-D94B85A90DE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ED655B0-27EA-4410-A4FF-C3669FCA89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34B836-A72C-4843-861A-9EAACA49232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F4F84BB-A6CE-4350-92AB-82E3FF1CE349}"/>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8" name="Footer Placeholder 7">
            <a:extLst>
              <a:ext uri="{FF2B5EF4-FFF2-40B4-BE49-F238E27FC236}">
                <a16:creationId xmlns:a16="http://schemas.microsoft.com/office/drawing/2014/main" id="{B1B60113-D17C-490E-BDEE-FF485BE45B1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E5BD071-1186-4B98-AB8D-142227D4699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512741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812800" y="1122363"/>
            <a:ext cx="8401684" cy="2387600"/>
          </a:xfrm>
        </p:spPr>
        <p:txBody>
          <a:bodyPr anchor="t"/>
          <a:lstStyle>
            <a:lvl1pPr algn="l">
              <a:defRPr sz="6000">
                <a:solidFill>
                  <a:schemeClr val="tx1"/>
                </a:solidFill>
              </a:defRPr>
            </a:lvl1pPr>
          </a:lstStyle>
          <a:p>
            <a:r>
              <a:rPr lang="en-GB" dirty="0"/>
              <a:t>Click to edit Presentation Title</a:t>
            </a:r>
            <a:endParaRPr lang="en-US" dirty="0"/>
          </a:p>
        </p:txBody>
      </p:sp>
      <p:sp>
        <p:nvSpPr>
          <p:cNvPr id="3" name="Subtitle 2">
            <a:extLst>
              <a:ext uri="{FF2B5EF4-FFF2-40B4-BE49-F238E27FC236}">
                <a16:creationId xmlns:a16="http://schemas.microsoft.com/office/drawing/2014/main" id="{7E10DA17-BAAF-2747-B8EB-9ADE136E7061}"/>
              </a:ext>
            </a:extLst>
          </p:cNvPr>
          <p:cNvSpPr>
            <a:spLocks noGrp="1"/>
          </p:cNvSpPr>
          <p:nvPr>
            <p:ph type="subTitle" idx="1" hasCustomPrompt="1"/>
          </p:nvPr>
        </p:nvSpPr>
        <p:spPr>
          <a:xfrm>
            <a:off x="812800" y="3602038"/>
            <a:ext cx="8401684" cy="1245535"/>
          </a:xfrm>
        </p:spPr>
        <p:txBody>
          <a:bodyPr/>
          <a:lstStyle>
            <a:lvl1pPr marL="0" indent="0" algn="l">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Subheading - optional</a:t>
            </a:r>
            <a:endParaRPr lang="en-US" dirty="0"/>
          </a:p>
        </p:txBody>
      </p:sp>
      <p:grpSp>
        <p:nvGrpSpPr>
          <p:cNvPr id="8" name="Group 7">
            <a:extLst>
              <a:ext uri="{FF2B5EF4-FFF2-40B4-BE49-F238E27FC236}">
                <a16:creationId xmlns:a16="http://schemas.microsoft.com/office/drawing/2014/main" id="{116F3420-0307-3F49-B0C0-388C85B60E49}"/>
              </a:ext>
            </a:extLst>
          </p:cNvPr>
          <p:cNvGrpSpPr/>
          <p:nvPr userDrawn="1"/>
        </p:nvGrpSpPr>
        <p:grpSpPr>
          <a:xfrm>
            <a:off x="9212126" y="0"/>
            <a:ext cx="3183073" cy="6858000"/>
            <a:chOff x="9214484" y="5080"/>
            <a:chExt cx="3180715" cy="6852920"/>
          </a:xfrm>
        </p:grpSpPr>
        <p:pic>
          <p:nvPicPr>
            <p:cNvPr id="7" name="Picture 6" descr="A picture containing qr code&#10;&#10;Description automatically generated">
              <a:extLst>
                <a:ext uri="{FF2B5EF4-FFF2-40B4-BE49-F238E27FC236}">
                  <a16:creationId xmlns:a16="http://schemas.microsoft.com/office/drawing/2014/main" id="{37B94FE1-2DA1-5441-8E43-A3A1B38882FA}"/>
                </a:ext>
              </a:extLst>
            </p:cNvPr>
            <p:cNvPicPr>
              <a:picLocks noChangeAspect="1"/>
            </p:cNvPicPr>
            <p:nvPr userDrawn="1"/>
          </p:nvPicPr>
          <p:blipFill>
            <a:blip r:embed="rId2"/>
            <a:stretch>
              <a:fillRect/>
            </a:stretch>
          </p:blipFill>
          <p:spPr>
            <a:xfrm>
              <a:off x="9214484" y="3429000"/>
              <a:ext cx="2977515" cy="3429000"/>
            </a:xfrm>
            <a:prstGeom prst="rect">
              <a:avLst/>
            </a:prstGeom>
          </p:spPr>
        </p:pic>
        <p:pic>
          <p:nvPicPr>
            <p:cNvPr id="20" name="Picture 19" descr="A picture containing qr code&#10;&#10;Description automatically generated">
              <a:extLst>
                <a:ext uri="{FF2B5EF4-FFF2-40B4-BE49-F238E27FC236}">
                  <a16:creationId xmlns:a16="http://schemas.microsoft.com/office/drawing/2014/main" id="{49A5AA3C-7390-8745-B0D8-B630FAEEAE6A}"/>
                </a:ext>
              </a:extLst>
            </p:cNvPr>
            <p:cNvPicPr>
              <a:picLocks noChangeAspect="1"/>
            </p:cNvPicPr>
            <p:nvPr userDrawn="1"/>
          </p:nvPicPr>
          <p:blipFill>
            <a:blip r:embed="rId2"/>
            <a:stretch>
              <a:fillRect/>
            </a:stretch>
          </p:blipFill>
          <p:spPr>
            <a:xfrm>
              <a:off x="9417684" y="5080"/>
              <a:ext cx="2977515" cy="3429000"/>
            </a:xfrm>
            <a:prstGeom prst="rect">
              <a:avLst/>
            </a:prstGeom>
          </p:spPr>
        </p:pic>
      </p:grpSp>
      <p:pic>
        <p:nvPicPr>
          <p:cNvPr id="10" name="Picture 9" descr="A picture containing shape&#10;&#10;Description automatically generated">
            <a:extLst>
              <a:ext uri="{FF2B5EF4-FFF2-40B4-BE49-F238E27FC236}">
                <a16:creationId xmlns:a16="http://schemas.microsoft.com/office/drawing/2014/main" id="{22036045-C79C-3F48-9150-734AD61FF1B4}"/>
              </a:ext>
            </a:extLst>
          </p:cNvPr>
          <p:cNvPicPr>
            <a:picLocks noChangeAspect="1"/>
          </p:cNvPicPr>
          <p:nvPr userDrawn="1"/>
        </p:nvPicPr>
        <p:blipFill>
          <a:blip r:embed="rId3"/>
          <a:stretch>
            <a:fillRect/>
          </a:stretch>
        </p:blipFill>
        <p:spPr>
          <a:xfrm>
            <a:off x="812800" y="5289867"/>
            <a:ext cx="2217492" cy="891539"/>
          </a:xfrm>
          <a:prstGeom prst="rect">
            <a:avLst/>
          </a:prstGeom>
        </p:spPr>
      </p:pic>
      <p:sp>
        <p:nvSpPr>
          <p:cNvPr id="9" name="Footer Placeholder 4">
            <a:extLst>
              <a:ext uri="{FF2B5EF4-FFF2-40B4-BE49-F238E27FC236}">
                <a16:creationId xmlns:a16="http://schemas.microsoft.com/office/drawing/2014/main" id="{4F2367E9-550C-45E6-A27D-2DA8BEA7BE3A}"/>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endParaRPr lang="en-US" dirty="0"/>
          </a:p>
        </p:txBody>
      </p:sp>
    </p:spTree>
    <p:extLst>
      <p:ext uri="{BB962C8B-B14F-4D97-AF65-F5344CB8AC3E}">
        <p14:creationId xmlns:p14="http://schemas.microsoft.com/office/powerpoint/2010/main" val="27182752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05D1E-3DDE-4322-9CB5-E1BD6403E69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95409BF-BB5F-4FEF-825E-AAC5C09D9FB9}"/>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4" name="Footer Placeholder 3">
            <a:extLst>
              <a:ext uri="{FF2B5EF4-FFF2-40B4-BE49-F238E27FC236}">
                <a16:creationId xmlns:a16="http://schemas.microsoft.com/office/drawing/2014/main" id="{A176BBB0-E52E-422C-97AD-3AA6C12D2CC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3218BEB-36B9-4161-B958-D98825C819E6}"/>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098364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95212C-7AFE-4982-902A-1463A830C8D8}"/>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3" name="Footer Placeholder 2">
            <a:extLst>
              <a:ext uri="{FF2B5EF4-FFF2-40B4-BE49-F238E27FC236}">
                <a16:creationId xmlns:a16="http://schemas.microsoft.com/office/drawing/2014/main" id="{DB7739B5-8EE1-47F8-8AB3-66297700E64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C1596DC-EECD-4836-B48C-9A468EF3FEE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7699480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F1574-44F4-47CD-A6B5-A0917ED795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EE6D302-D7BB-4D38-98A8-7DCFE176BC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9AA57A9-3962-4EF2-A449-A5859D669C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574C170-E936-4B2D-9562-871970053557}"/>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6" name="Footer Placeholder 5">
            <a:extLst>
              <a:ext uri="{FF2B5EF4-FFF2-40B4-BE49-F238E27FC236}">
                <a16:creationId xmlns:a16="http://schemas.microsoft.com/office/drawing/2014/main" id="{6676A834-5DBB-428E-8B4D-BC660D5A652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8F9D479-3571-4CED-AC85-5428941E2CED}"/>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35714224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39D23-C09F-4382-B129-2BAF73BB4F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8CC1C72-2783-40D4-B7BD-5936E1F156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C5E4174-4FA8-4BA6-B2A3-C22B83A7F8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B341A9-39EC-4EAE-98BD-7D0EFC37D004}"/>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6" name="Footer Placeholder 5">
            <a:extLst>
              <a:ext uri="{FF2B5EF4-FFF2-40B4-BE49-F238E27FC236}">
                <a16:creationId xmlns:a16="http://schemas.microsoft.com/office/drawing/2014/main" id="{2851C1C9-F84D-4C0E-BA7C-A7EAB28F52A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33ABF91-EAD0-4F8B-BF7F-982184C7BAB2}"/>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5160005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FD29D-31B0-451D-8EDA-62130C59F70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38DD817-7039-4091-BA32-085D549CE24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C32CB5F-A255-4247-B04C-044426363C2D}"/>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6EC03783-4AC5-4BDE-AA1F-97A495F7B39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28CFBA9-6D63-4706-A75D-F9C4932BC58B}"/>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12911481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445352-3584-4B8D-9FBA-21C72D062C9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CA2F6C9-A7CB-48F0-B522-6E9DDC921DD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D85965F-AB75-4736-BDF7-7436420FDD26}"/>
              </a:ext>
            </a:extLst>
          </p:cNvPr>
          <p:cNvSpPr>
            <a:spLocks noGrp="1"/>
          </p:cNvSpPr>
          <p:nvPr>
            <p:ph type="dt" sz="half" idx="10"/>
          </p:nvPr>
        </p:nvSpPr>
        <p:spPr/>
        <p:txBody>
          <a:body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90EEE2CE-B3E6-420A-AF10-320D4A6EAAB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9CDF9DB-A827-43CD-B8F0-3482AC87C825}"/>
              </a:ext>
            </a:extLst>
          </p:cNvPr>
          <p:cNvSpPr>
            <a:spLocks noGrp="1"/>
          </p:cNvSpPr>
          <p:nvPr>
            <p:ph type="sldNum" sz="quarter" idx="12"/>
          </p:nvPr>
        </p:nvSpPr>
        <p:spPr/>
        <p:txBody>
          <a:bodyPr/>
          <a:lstStyle/>
          <a:p>
            <a:fld id="{AEC29B34-F19B-4E45-AE41-9F2BE8783EA5}" type="slidenum">
              <a:rPr lang="en-GB" smtClean="0"/>
              <a:t>‹#›</a:t>
            </a:fld>
            <a:endParaRPr lang="en-GB"/>
          </a:p>
        </p:txBody>
      </p:sp>
    </p:spTree>
    <p:extLst>
      <p:ext uri="{BB962C8B-B14F-4D97-AF65-F5344CB8AC3E}">
        <p14:creationId xmlns:p14="http://schemas.microsoft.com/office/powerpoint/2010/main" val="2232100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80E0A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1B22-8D3F-404F-9DD0-8BC41F3ED0D7}"/>
              </a:ext>
            </a:extLst>
          </p:cNvPr>
          <p:cNvSpPr>
            <a:spLocks noGrp="1"/>
          </p:cNvSpPr>
          <p:nvPr>
            <p:ph type="ctrTitle" hasCustomPrompt="1"/>
          </p:nvPr>
        </p:nvSpPr>
        <p:spPr>
          <a:xfrm>
            <a:off x="812800" y="1122363"/>
            <a:ext cx="7985760" cy="2387600"/>
          </a:xfrm>
        </p:spPr>
        <p:txBody>
          <a:bodyPr anchor="t">
            <a:normAutofit/>
          </a:bodyPr>
          <a:lstStyle>
            <a:lvl1pPr algn="l">
              <a:defRPr sz="4800">
                <a:solidFill>
                  <a:schemeClr val="tx1"/>
                </a:solidFill>
              </a:defRPr>
            </a:lvl1pPr>
          </a:lstStyle>
          <a:p>
            <a:r>
              <a:rPr lang="en-GB" dirty="0"/>
              <a:t>Click to edit </a:t>
            </a:r>
            <a:br>
              <a:rPr lang="en-GB" dirty="0"/>
            </a:br>
            <a:r>
              <a:rPr lang="en-GB" dirty="0"/>
              <a:t>Chapter Divider</a:t>
            </a:r>
            <a:endParaRPr lang="en-US" dirty="0"/>
          </a:p>
        </p:txBody>
      </p:sp>
      <p:grpSp>
        <p:nvGrpSpPr>
          <p:cNvPr id="4" name="Group 3">
            <a:extLst>
              <a:ext uri="{FF2B5EF4-FFF2-40B4-BE49-F238E27FC236}">
                <a16:creationId xmlns:a16="http://schemas.microsoft.com/office/drawing/2014/main" id="{7707C054-6C21-3845-9B4F-6A543B8C4B12}"/>
              </a:ext>
            </a:extLst>
          </p:cNvPr>
          <p:cNvGrpSpPr/>
          <p:nvPr userDrawn="1"/>
        </p:nvGrpSpPr>
        <p:grpSpPr>
          <a:xfrm rot="10800000">
            <a:off x="812800" y="3119118"/>
            <a:ext cx="1152000" cy="206401"/>
            <a:chOff x="651840" y="6045198"/>
            <a:chExt cx="1152000" cy="206401"/>
          </a:xfrm>
        </p:grpSpPr>
        <p:sp>
          <p:nvSpPr>
            <p:cNvPr id="9" name="Rectangle 8">
              <a:extLst>
                <a:ext uri="{FF2B5EF4-FFF2-40B4-BE49-F238E27FC236}">
                  <a16:creationId xmlns:a16="http://schemas.microsoft.com/office/drawing/2014/main" id="{892888E3-21CA-D24E-9D7D-8EAB4C652B26}"/>
                </a:ext>
              </a:extLst>
            </p:cNvPr>
            <p:cNvSpPr>
              <a:spLocks/>
            </p:cNvSpPr>
            <p:nvPr userDrawn="1"/>
          </p:nvSpPr>
          <p:spPr>
            <a:xfrm>
              <a:off x="651840" y="6045198"/>
              <a:ext cx="72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DCB76DA-A9B3-0D46-9015-D7CFEB670060}"/>
                </a:ext>
              </a:extLst>
            </p:cNvPr>
            <p:cNvSpPr/>
            <p:nvPr userDrawn="1"/>
          </p:nvSpPr>
          <p:spPr>
            <a:xfrm>
              <a:off x="1371840" y="6143599"/>
              <a:ext cx="43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2" name="Picture 11" descr="A picture containing light&#10;&#10;Description automatically generated">
            <a:extLst>
              <a:ext uri="{FF2B5EF4-FFF2-40B4-BE49-F238E27FC236}">
                <a16:creationId xmlns:a16="http://schemas.microsoft.com/office/drawing/2014/main" id="{576EF6A5-8F93-644C-A7B7-2F4E0C2FE6FE}"/>
              </a:ext>
            </a:extLst>
          </p:cNvPr>
          <p:cNvPicPr>
            <a:picLocks noChangeAspect="1"/>
          </p:cNvPicPr>
          <p:nvPr userDrawn="1"/>
        </p:nvPicPr>
        <p:blipFill>
          <a:blip r:embed="rId2"/>
          <a:stretch>
            <a:fillRect/>
          </a:stretch>
        </p:blipFill>
        <p:spPr>
          <a:xfrm>
            <a:off x="9177346" y="0"/>
            <a:ext cx="3038094" cy="6858000"/>
          </a:xfrm>
          <a:prstGeom prst="rect">
            <a:avLst/>
          </a:prstGeom>
        </p:spPr>
      </p:pic>
      <p:sp>
        <p:nvSpPr>
          <p:cNvPr id="10" name="Content Placeholder 2">
            <a:extLst>
              <a:ext uri="{FF2B5EF4-FFF2-40B4-BE49-F238E27FC236}">
                <a16:creationId xmlns:a16="http://schemas.microsoft.com/office/drawing/2014/main" id="{87752CDC-5110-CE4E-954B-7EDCB7C6F642}"/>
              </a:ext>
            </a:extLst>
          </p:cNvPr>
          <p:cNvSpPr>
            <a:spLocks noGrp="1"/>
          </p:cNvSpPr>
          <p:nvPr>
            <p:ph idx="1" hasCustomPrompt="1"/>
          </p:nvPr>
        </p:nvSpPr>
        <p:spPr>
          <a:xfrm>
            <a:off x="812800" y="3608363"/>
            <a:ext cx="8364546" cy="2220835"/>
          </a:xfrm>
        </p:spPr>
        <p:txBody>
          <a:bodyPr>
            <a:normAutofit/>
          </a:bodyPr>
          <a:lstStyle>
            <a:lvl1pPr marL="0" indent="0">
              <a:lnSpc>
                <a:spcPct val="100000"/>
              </a:lnSpc>
              <a:buNone/>
              <a:defRPr sz="2000"/>
            </a:lvl1pPr>
            <a:lvl2pPr marL="457200" indent="0">
              <a:lnSpc>
                <a:spcPct val="100000"/>
              </a:lnSpc>
              <a:buNone/>
              <a:defRPr sz="2000"/>
            </a:lvl2pPr>
            <a:lvl3pPr marL="914400" indent="0">
              <a:lnSpc>
                <a:spcPct val="100000"/>
              </a:lnSpc>
              <a:buNone/>
              <a:defRPr sz="2000"/>
            </a:lvl3pPr>
            <a:lvl4pPr marL="1371600" indent="0">
              <a:lnSpc>
                <a:spcPct val="100000"/>
              </a:lnSpc>
              <a:buNone/>
              <a:defRPr sz="2000"/>
            </a:lvl4pPr>
            <a:lvl5pPr marL="1828800" indent="0">
              <a:lnSpc>
                <a:spcPct val="100000"/>
              </a:lnSpc>
              <a:buNone/>
              <a:defRPr sz="2000"/>
            </a:lvl5pPr>
          </a:lstStyle>
          <a:p>
            <a:pPr lvl="0"/>
            <a:r>
              <a:rPr lang="en-GB" dirty="0"/>
              <a:t>Click to edit Intro Paragraph</a:t>
            </a:r>
            <a:endParaRPr lang="en-US" dirty="0"/>
          </a:p>
        </p:txBody>
      </p:sp>
    </p:spTree>
    <p:extLst>
      <p:ext uri="{BB962C8B-B14F-4D97-AF65-F5344CB8AC3E}">
        <p14:creationId xmlns:p14="http://schemas.microsoft.com/office/powerpoint/2010/main" val="216607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pic>
        <p:nvPicPr>
          <p:cNvPr id="12" name="Picture 11" descr="A picture containing light&#10;&#10;Description automatically generated">
            <a:extLst>
              <a:ext uri="{FF2B5EF4-FFF2-40B4-BE49-F238E27FC236}">
                <a16:creationId xmlns:a16="http://schemas.microsoft.com/office/drawing/2014/main" id="{576EF6A5-8F93-644C-A7B7-2F4E0C2FE6FE}"/>
              </a:ext>
            </a:extLst>
          </p:cNvPr>
          <p:cNvPicPr>
            <a:picLocks noChangeAspect="1"/>
          </p:cNvPicPr>
          <p:nvPr userDrawn="1"/>
        </p:nvPicPr>
        <p:blipFill>
          <a:blip r:embed="rId2"/>
          <a:stretch>
            <a:fillRect/>
          </a:stretch>
        </p:blipFill>
        <p:spPr>
          <a:xfrm>
            <a:off x="9177346" y="0"/>
            <a:ext cx="3038094" cy="6858000"/>
          </a:xfrm>
          <a:prstGeom prst="rect">
            <a:avLst/>
          </a:prstGeom>
        </p:spPr>
      </p:pic>
      <p:sp>
        <p:nvSpPr>
          <p:cNvPr id="8" name="Title 1">
            <a:extLst>
              <a:ext uri="{FF2B5EF4-FFF2-40B4-BE49-F238E27FC236}">
                <a16:creationId xmlns:a16="http://schemas.microsoft.com/office/drawing/2014/main" id="{E8713C64-F576-3347-B803-3F3D3FA73F2F}"/>
              </a:ext>
            </a:extLst>
          </p:cNvPr>
          <p:cNvSpPr>
            <a:spLocks noGrp="1"/>
          </p:cNvSpPr>
          <p:nvPr>
            <p:ph type="title" hasCustomPrompt="1"/>
          </p:nvPr>
        </p:nvSpPr>
        <p:spPr>
          <a:xfrm>
            <a:off x="672160" y="708562"/>
            <a:ext cx="8505186" cy="1117063"/>
          </a:xfrm>
        </p:spPr>
        <p:txBody>
          <a:bodyPr anchor="t">
            <a:normAutofit/>
          </a:bodyPr>
          <a:lstStyle>
            <a:lvl1pPr>
              <a:defRPr sz="2800"/>
            </a:lvl1pPr>
          </a:lstStyle>
          <a:p>
            <a:r>
              <a:rPr lang="en-GB" dirty="0"/>
              <a:t>Slide Heading</a:t>
            </a:r>
            <a:endParaRPr lang="en-US" dirty="0"/>
          </a:p>
        </p:txBody>
      </p:sp>
      <p:sp>
        <p:nvSpPr>
          <p:cNvPr id="10" name="Content Placeholder 2">
            <a:extLst>
              <a:ext uri="{FF2B5EF4-FFF2-40B4-BE49-F238E27FC236}">
                <a16:creationId xmlns:a16="http://schemas.microsoft.com/office/drawing/2014/main" id="{9CAD1FBC-C452-A841-BE81-9BFE70460865}"/>
              </a:ext>
            </a:extLst>
          </p:cNvPr>
          <p:cNvSpPr>
            <a:spLocks noGrp="1"/>
          </p:cNvSpPr>
          <p:nvPr>
            <p:ph idx="1"/>
          </p:nvPr>
        </p:nvSpPr>
        <p:spPr>
          <a:xfrm>
            <a:off x="672160" y="1825625"/>
            <a:ext cx="8505186"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04AC8950-9F87-48E7-99E2-843B0919D08C}"/>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dirty="0"/>
              <a:t>  </a:t>
            </a:r>
          </a:p>
        </p:txBody>
      </p:sp>
    </p:spTree>
    <p:extLst>
      <p:ext uri="{BB962C8B-B14F-4D97-AF65-F5344CB8AC3E}">
        <p14:creationId xmlns:p14="http://schemas.microsoft.com/office/powerpoint/2010/main" val="2482654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 name="Picture Placeholder 2">
            <a:extLst>
              <a:ext uri="{FF2B5EF4-FFF2-40B4-BE49-F238E27FC236}">
                <a16:creationId xmlns:a16="http://schemas.microsoft.com/office/drawing/2014/main" id="{F9267A86-9229-DC4E-B1AA-8F0E3F7FB983}"/>
              </a:ext>
            </a:extLst>
          </p:cNvPr>
          <p:cNvSpPr>
            <a:spLocks noGrp="1"/>
          </p:cNvSpPr>
          <p:nvPr>
            <p:ph type="pic" idx="1"/>
          </p:nvPr>
        </p:nvSpPr>
        <p:spPr>
          <a:xfrm>
            <a:off x="0" y="0"/>
            <a:ext cx="12191848"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pic>
        <p:nvPicPr>
          <p:cNvPr id="7" name="Picture 6" descr="A picture containing qr code&#10;&#10;Description automatically generated">
            <a:extLst>
              <a:ext uri="{FF2B5EF4-FFF2-40B4-BE49-F238E27FC236}">
                <a16:creationId xmlns:a16="http://schemas.microsoft.com/office/drawing/2014/main" id="{37B94FE1-2DA1-5441-8E43-A3A1B38882FA}"/>
              </a:ext>
            </a:extLst>
          </p:cNvPr>
          <p:cNvPicPr>
            <a:picLocks noChangeAspect="1"/>
          </p:cNvPicPr>
          <p:nvPr userDrawn="1"/>
        </p:nvPicPr>
        <p:blipFill>
          <a:blip r:embed="rId3"/>
          <a:stretch>
            <a:fillRect/>
          </a:stretch>
        </p:blipFill>
        <p:spPr>
          <a:xfrm>
            <a:off x="6228080" y="-10064"/>
            <a:ext cx="5963768" cy="6868064"/>
          </a:xfrm>
          <a:prstGeom prst="rect">
            <a:avLst/>
          </a:prstGeom>
        </p:spPr>
      </p:pic>
    </p:spTree>
    <p:extLst>
      <p:ext uri="{BB962C8B-B14F-4D97-AF65-F5344CB8AC3E}">
        <p14:creationId xmlns:p14="http://schemas.microsoft.com/office/powerpoint/2010/main" val="597220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tx1"/>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56AF46C-A220-A44A-838E-0FEC5B4E27C9}"/>
              </a:ext>
            </a:extLst>
          </p:cNvPr>
          <p:cNvSpPr>
            <a:spLocks noGrp="1"/>
          </p:cNvSpPr>
          <p:nvPr>
            <p:ph type="pic" idx="1"/>
          </p:nvPr>
        </p:nvSpPr>
        <p:spPr>
          <a:xfrm>
            <a:off x="0" y="0"/>
            <a:ext cx="8162365"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grpSp>
        <p:nvGrpSpPr>
          <p:cNvPr id="2" name="Group 1">
            <a:extLst>
              <a:ext uri="{FF2B5EF4-FFF2-40B4-BE49-F238E27FC236}">
                <a16:creationId xmlns:a16="http://schemas.microsoft.com/office/drawing/2014/main" id="{920E01B8-EDDD-AA4D-919A-85C497427E9E}"/>
              </a:ext>
            </a:extLst>
          </p:cNvPr>
          <p:cNvGrpSpPr/>
          <p:nvPr userDrawn="1"/>
        </p:nvGrpSpPr>
        <p:grpSpPr>
          <a:xfrm>
            <a:off x="8162365" y="0"/>
            <a:ext cx="4029635" cy="6858000"/>
            <a:chOff x="8162365" y="0"/>
            <a:chExt cx="4029635" cy="6858000"/>
          </a:xfrm>
        </p:grpSpPr>
        <p:grpSp>
          <p:nvGrpSpPr>
            <p:cNvPr id="4" name="Group 3">
              <a:extLst>
                <a:ext uri="{FF2B5EF4-FFF2-40B4-BE49-F238E27FC236}">
                  <a16:creationId xmlns:a16="http://schemas.microsoft.com/office/drawing/2014/main" id="{2A5DF090-5F4D-8840-8F21-A3BC97F175A0}"/>
                </a:ext>
              </a:extLst>
            </p:cNvPr>
            <p:cNvGrpSpPr/>
            <p:nvPr userDrawn="1"/>
          </p:nvGrpSpPr>
          <p:grpSpPr>
            <a:xfrm>
              <a:off x="8162365" y="0"/>
              <a:ext cx="4029635" cy="3429000"/>
              <a:chOff x="0" y="5174319"/>
              <a:chExt cx="12192000" cy="1447120"/>
            </a:xfrm>
          </p:grpSpPr>
          <p:sp>
            <p:nvSpPr>
              <p:cNvPr id="5" name="Rectangle 4">
                <a:extLst>
                  <a:ext uri="{FF2B5EF4-FFF2-40B4-BE49-F238E27FC236}">
                    <a16:creationId xmlns:a16="http://schemas.microsoft.com/office/drawing/2014/main" id="{0EA095DC-70AA-DF48-AE36-4B5D00FDDDCE}"/>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900C8D77-9231-074A-914A-28CBD8B81F32}"/>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8F590-F127-1E42-A63B-E17A2AA8BBB6}"/>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799B40-5B74-234E-A6A9-ECAD94DF9738}"/>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9741C07-A048-8E4B-A694-6C2C15AC6414}"/>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FE86C26-B19E-6848-8BA5-AEAE44617826}"/>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784491-BA72-C243-B30F-8987F1928EF8}"/>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277C658-4C32-4C4D-A362-D24FBC18A100}"/>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64F5C73D-ECCA-1144-A827-63EF05972F12}"/>
                </a:ext>
              </a:extLst>
            </p:cNvPr>
            <p:cNvGrpSpPr/>
            <p:nvPr userDrawn="1"/>
          </p:nvGrpSpPr>
          <p:grpSpPr>
            <a:xfrm>
              <a:off x="8162365" y="3429000"/>
              <a:ext cx="4029635" cy="3429000"/>
              <a:chOff x="0" y="5174319"/>
              <a:chExt cx="12192000" cy="1447120"/>
            </a:xfrm>
          </p:grpSpPr>
          <p:sp>
            <p:nvSpPr>
              <p:cNvPr id="15" name="Rectangle 14">
                <a:extLst>
                  <a:ext uri="{FF2B5EF4-FFF2-40B4-BE49-F238E27FC236}">
                    <a16:creationId xmlns:a16="http://schemas.microsoft.com/office/drawing/2014/main" id="{4DDC19E7-7D26-834B-8D9D-4358671D06FD}"/>
                  </a:ext>
                </a:extLst>
              </p:cNvPr>
              <p:cNvSpPr/>
              <p:nvPr userDrawn="1"/>
            </p:nvSpPr>
            <p:spPr>
              <a:xfrm>
                <a:off x="0" y="60756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5A7B0BA-9732-4A47-9C9D-F27D3D0E9558}"/>
                  </a:ext>
                </a:extLst>
              </p:cNvPr>
              <p:cNvSpPr/>
              <p:nvPr userDrawn="1"/>
            </p:nvSpPr>
            <p:spPr>
              <a:xfrm>
                <a:off x="9072000" y="58956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C9A5EE3-B18F-EA41-A551-780CCC68F939}"/>
                  </a:ext>
                </a:extLst>
              </p:cNvPr>
              <p:cNvSpPr/>
              <p:nvPr userDrawn="1"/>
            </p:nvSpPr>
            <p:spPr>
              <a:xfrm>
                <a:off x="0" y="572007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082A18B-EC08-094D-8CBE-624DBAC96BB7}"/>
                  </a:ext>
                </a:extLst>
              </p:cNvPr>
              <p:cNvSpPr/>
              <p:nvPr userDrawn="1"/>
            </p:nvSpPr>
            <p:spPr>
              <a:xfrm>
                <a:off x="9072000" y="554007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09934A4-CAA0-B44D-993C-B1840A8BEAC3}"/>
                  </a:ext>
                </a:extLst>
              </p:cNvPr>
              <p:cNvSpPr/>
              <p:nvPr userDrawn="1"/>
            </p:nvSpPr>
            <p:spPr>
              <a:xfrm>
                <a:off x="0" y="535431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38D9FC2-BF51-5249-9DE4-23A4166B8889}"/>
                  </a:ext>
                </a:extLst>
              </p:cNvPr>
              <p:cNvSpPr/>
              <p:nvPr userDrawn="1"/>
            </p:nvSpPr>
            <p:spPr>
              <a:xfrm>
                <a:off x="9072000" y="517431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48E6494-42A9-3742-9D97-7D1705E8EBA3}"/>
                  </a:ext>
                </a:extLst>
              </p:cNvPr>
              <p:cNvSpPr/>
              <p:nvPr userDrawn="1"/>
            </p:nvSpPr>
            <p:spPr>
              <a:xfrm>
                <a:off x="0" y="6441439"/>
                <a:ext cx="9072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002A858-FE74-4C4E-BB93-B16A856707C4}"/>
                  </a:ext>
                </a:extLst>
              </p:cNvPr>
              <p:cNvSpPr/>
              <p:nvPr userDrawn="1"/>
            </p:nvSpPr>
            <p:spPr>
              <a:xfrm>
                <a:off x="9072000" y="6261439"/>
                <a:ext cx="3120000" cy="180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667089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chemeClr val="accent2"/>
        </a:solid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56AF46C-A220-A44A-838E-0FEC5B4E27C9}"/>
              </a:ext>
            </a:extLst>
          </p:cNvPr>
          <p:cNvSpPr>
            <a:spLocks noGrp="1"/>
          </p:cNvSpPr>
          <p:nvPr>
            <p:ph type="pic" idx="1"/>
          </p:nvPr>
        </p:nvSpPr>
        <p:spPr>
          <a:xfrm>
            <a:off x="0" y="0"/>
            <a:ext cx="8162365" cy="6858000"/>
          </a:xfrm>
        </p:spPr>
        <p:txBody>
          <a:bodyPr>
            <a:normAutofit/>
          </a:bodyPr>
          <a:lstStyle>
            <a:lvl1pPr marL="0" indent="0">
              <a:buNone/>
              <a:defRPr sz="3200">
                <a:solidFill>
                  <a:schemeClr val="bg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grpSp>
        <p:nvGrpSpPr>
          <p:cNvPr id="43" name="Group 42">
            <a:extLst>
              <a:ext uri="{FF2B5EF4-FFF2-40B4-BE49-F238E27FC236}">
                <a16:creationId xmlns:a16="http://schemas.microsoft.com/office/drawing/2014/main" id="{280DC3A5-7717-6842-94D4-8C2E18858210}"/>
              </a:ext>
            </a:extLst>
          </p:cNvPr>
          <p:cNvGrpSpPr/>
          <p:nvPr userDrawn="1"/>
        </p:nvGrpSpPr>
        <p:grpSpPr>
          <a:xfrm>
            <a:off x="8162365" y="0"/>
            <a:ext cx="4029635" cy="6858000"/>
            <a:chOff x="8162365" y="423582"/>
            <a:chExt cx="4222376" cy="6434418"/>
          </a:xfrm>
        </p:grpSpPr>
        <p:sp>
          <p:nvSpPr>
            <p:cNvPr id="5" name="Rectangle 4">
              <a:extLst>
                <a:ext uri="{FF2B5EF4-FFF2-40B4-BE49-F238E27FC236}">
                  <a16:creationId xmlns:a16="http://schemas.microsoft.com/office/drawing/2014/main" id="{0EA095DC-70AA-DF48-AE36-4B5D00FDDDCE}"/>
                </a:ext>
              </a:extLst>
            </p:cNvPr>
            <p:cNvSpPr/>
            <p:nvPr userDrawn="1"/>
          </p:nvSpPr>
          <p:spPr>
            <a:xfrm>
              <a:off x="8162365" y="39043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900C8D77-9231-074A-914A-28CBD8B81F32}"/>
                </a:ext>
              </a:extLst>
            </p:cNvPr>
            <p:cNvSpPr/>
            <p:nvPr userDrawn="1"/>
          </p:nvSpPr>
          <p:spPr>
            <a:xfrm>
              <a:off x="10503741" y="3637530"/>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C438F590-F127-1E42-A63B-E17A2AA8BBB6}"/>
                </a:ext>
              </a:extLst>
            </p:cNvPr>
            <p:cNvSpPr/>
            <p:nvPr userDrawn="1"/>
          </p:nvSpPr>
          <p:spPr>
            <a:xfrm>
              <a:off x="8162365" y="33772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BA799B40-5B74-234E-A6A9-ECAD94DF9738}"/>
                </a:ext>
              </a:extLst>
            </p:cNvPr>
            <p:cNvSpPr/>
            <p:nvPr userDrawn="1"/>
          </p:nvSpPr>
          <p:spPr>
            <a:xfrm>
              <a:off x="10503741" y="3110488"/>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9741C07-A048-8E4B-A694-6C2C15AC6414}"/>
                </a:ext>
              </a:extLst>
            </p:cNvPr>
            <p:cNvSpPr/>
            <p:nvPr userDrawn="1"/>
          </p:nvSpPr>
          <p:spPr>
            <a:xfrm>
              <a:off x="8162365" y="28351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FE86C26-B19E-6848-8BA5-AEAE44617826}"/>
                </a:ext>
              </a:extLst>
            </p:cNvPr>
            <p:cNvSpPr/>
            <p:nvPr userDrawn="1"/>
          </p:nvSpPr>
          <p:spPr>
            <a:xfrm>
              <a:off x="10503741" y="2568388"/>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F784491-BA72-C243-B30F-8987F1928EF8}"/>
                </a:ext>
              </a:extLst>
            </p:cNvPr>
            <p:cNvSpPr/>
            <p:nvPr userDrawn="1"/>
          </p:nvSpPr>
          <p:spPr>
            <a:xfrm>
              <a:off x="8162365" y="44464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277C658-4C32-4C4D-A362-D24FBC18A100}"/>
                </a:ext>
              </a:extLst>
            </p:cNvPr>
            <p:cNvSpPr/>
            <p:nvPr userDrawn="1"/>
          </p:nvSpPr>
          <p:spPr>
            <a:xfrm>
              <a:off x="10503741" y="4179631"/>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DDC19E7-7D26-834B-8D9D-4358671D06FD}"/>
                </a:ext>
              </a:extLst>
            </p:cNvPr>
            <p:cNvSpPr/>
            <p:nvPr userDrawn="1"/>
          </p:nvSpPr>
          <p:spPr>
            <a:xfrm>
              <a:off x="8162365" y="60491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95A7B0BA-9732-4A47-9C9D-F27D3D0E9558}"/>
                </a:ext>
              </a:extLst>
            </p:cNvPr>
            <p:cNvSpPr/>
            <p:nvPr userDrawn="1"/>
          </p:nvSpPr>
          <p:spPr>
            <a:xfrm>
              <a:off x="10503741" y="5782336"/>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C9A5EE3-B18F-EA41-A551-780CCC68F939}"/>
                </a:ext>
              </a:extLst>
            </p:cNvPr>
            <p:cNvSpPr/>
            <p:nvPr userDrawn="1"/>
          </p:nvSpPr>
          <p:spPr>
            <a:xfrm>
              <a:off x="8162365" y="55220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082A18B-EC08-094D-8CBE-624DBAC96BB7}"/>
                </a:ext>
              </a:extLst>
            </p:cNvPr>
            <p:cNvSpPr/>
            <p:nvPr userDrawn="1"/>
          </p:nvSpPr>
          <p:spPr>
            <a:xfrm>
              <a:off x="10503741" y="525529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09934A4-CAA0-B44D-993C-B1840A8BEAC3}"/>
                </a:ext>
              </a:extLst>
            </p:cNvPr>
            <p:cNvSpPr/>
            <p:nvPr userDrawn="1"/>
          </p:nvSpPr>
          <p:spPr>
            <a:xfrm>
              <a:off x="8162365" y="49799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638D9FC2-BF51-5249-9DE4-23A4166B8889}"/>
                </a:ext>
              </a:extLst>
            </p:cNvPr>
            <p:cNvSpPr/>
            <p:nvPr userDrawn="1"/>
          </p:nvSpPr>
          <p:spPr>
            <a:xfrm>
              <a:off x="10503741" y="471319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48E6494-42A9-3742-9D97-7D1705E8EBA3}"/>
                </a:ext>
              </a:extLst>
            </p:cNvPr>
            <p:cNvSpPr/>
            <p:nvPr userDrawn="1"/>
          </p:nvSpPr>
          <p:spPr>
            <a:xfrm>
              <a:off x="8162365" y="65912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002A858-FE74-4C4E-BB93-B16A856707C4}"/>
                </a:ext>
              </a:extLst>
            </p:cNvPr>
            <p:cNvSpPr/>
            <p:nvPr userDrawn="1"/>
          </p:nvSpPr>
          <p:spPr>
            <a:xfrm>
              <a:off x="10503741" y="6324437"/>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78B143E-0974-B744-B9C0-1DB1DC7C6451}"/>
                </a:ext>
              </a:extLst>
            </p:cNvPr>
            <p:cNvSpPr/>
            <p:nvPr userDrawn="1"/>
          </p:nvSpPr>
          <p:spPr>
            <a:xfrm>
              <a:off x="8162365" y="17595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79808C7-D434-5942-930F-D35A22CEF746}"/>
                </a:ext>
              </a:extLst>
            </p:cNvPr>
            <p:cNvSpPr/>
            <p:nvPr userDrawn="1"/>
          </p:nvSpPr>
          <p:spPr>
            <a:xfrm>
              <a:off x="10503741" y="1492724"/>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3205D81-438F-9349-B74E-6F9C5430C470}"/>
                </a:ext>
              </a:extLst>
            </p:cNvPr>
            <p:cNvSpPr/>
            <p:nvPr userDrawn="1"/>
          </p:nvSpPr>
          <p:spPr>
            <a:xfrm>
              <a:off x="8162365" y="12324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077C2F8D-4406-4E4C-B545-CBBE2F662F95}"/>
                </a:ext>
              </a:extLst>
            </p:cNvPr>
            <p:cNvSpPr/>
            <p:nvPr userDrawn="1"/>
          </p:nvSpPr>
          <p:spPr>
            <a:xfrm>
              <a:off x="10503741" y="965682"/>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11CE260-FFA7-6045-BCF7-49FE518DE0EF}"/>
                </a:ext>
              </a:extLst>
            </p:cNvPr>
            <p:cNvSpPr/>
            <p:nvPr userDrawn="1"/>
          </p:nvSpPr>
          <p:spPr>
            <a:xfrm>
              <a:off x="8162365" y="6903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C40129C5-412C-D14A-A094-82CF257BFEFA}"/>
                </a:ext>
              </a:extLst>
            </p:cNvPr>
            <p:cNvSpPr/>
            <p:nvPr userDrawn="1"/>
          </p:nvSpPr>
          <p:spPr>
            <a:xfrm>
              <a:off x="10503741" y="423582"/>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1A318FAD-652A-AB40-A276-AC72124179C0}"/>
                </a:ext>
              </a:extLst>
            </p:cNvPr>
            <p:cNvSpPr/>
            <p:nvPr userDrawn="1"/>
          </p:nvSpPr>
          <p:spPr>
            <a:xfrm>
              <a:off x="8162365" y="23016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2F933C9A-8950-A04D-919F-E3805161B482}"/>
                </a:ext>
              </a:extLst>
            </p:cNvPr>
            <p:cNvSpPr/>
            <p:nvPr userDrawn="1"/>
          </p:nvSpPr>
          <p:spPr>
            <a:xfrm>
              <a:off x="10503741" y="2034825"/>
              <a:ext cx="805235"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3D78EF92-1255-F64A-8C79-78C6E78EED49}"/>
                </a:ext>
              </a:extLst>
            </p:cNvPr>
            <p:cNvGrpSpPr/>
            <p:nvPr userDrawn="1"/>
          </p:nvGrpSpPr>
          <p:grpSpPr>
            <a:xfrm>
              <a:off x="11308976" y="690364"/>
              <a:ext cx="1075765" cy="6167636"/>
              <a:chOff x="11308976" y="690364"/>
              <a:chExt cx="2341376" cy="6167636"/>
            </a:xfrm>
          </p:grpSpPr>
          <p:sp>
            <p:nvSpPr>
              <p:cNvPr id="31" name="Rectangle 30">
                <a:extLst>
                  <a:ext uri="{FF2B5EF4-FFF2-40B4-BE49-F238E27FC236}">
                    <a16:creationId xmlns:a16="http://schemas.microsoft.com/office/drawing/2014/main" id="{1CB844ED-C02A-7D49-BA10-A3A11748AA37}"/>
                  </a:ext>
                </a:extLst>
              </p:cNvPr>
              <p:cNvSpPr/>
              <p:nvPr userDrawn="1"/>
            </p:nvSpPr>
            <p:spPr>
              <a:xfrm>
                <a:off x="11308976" y="39043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A1FF6F25-3D4B-174E-AF89-1C6DADC9E95A}"/>
                  </a:ext>
                </a:extLst>
              </p:cNvPr>
              <p:cNvSpPr/>
              <p:nvPr userDrawn="1"/>
            </p:nvSpPr>
            <p:spPr>
              <a:xfrm>
                <a:off x="11308976" y="33772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2422318B-1FD2-EE4B-B96C-62F44C3A5F63}"/>
                  </a:ext>
                </a:extLst>
              </p:cNvPr>
              <p:cNvSpPr/>
              <p:nvPr userDrawn="1"/>
            </p:nvSpPr>
            <p:spPr>
              <a:xfrm>
                <a:off x="11308976" y="2835170"/>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6D5AB558-F70E-6743-9341-FACBD4AC06FB}"/>
                  </a:ext>
                </a:extLst>
              </p:cNvPr>
              <p:cNvSpPr/>
              <p:nvPr userDrawn="1"/>
            </p:nvSpPr>
            <p:spPr>
              <a:xfrm>
                <a:off x="11308976" y="4446412"/>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329C515C-4B35-9444-8C0D-88AB3FBBD7D9}"/>
                  </a:ext>
                </a:extLst>
              </p:cNvPr>
              <p:cNvSpPr/>
              <p:nvPr userDrawn="1"/>
            </p:nvSpPr>
            <p:spPr>
              <a:xfrm>
                <a:off x="11308976" y="60491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58529FD5-9EDD-F046-A638-E1AB6F6D9759}"/>
                  </a:ext>
                </a:extLst>
              </p:cNvPr>
              <p:cNvSpPr/>
              <p:nvPr userDrawn="1"/>
            </p:nvSpPr>
            <p:spPr>
              <a:xfrm>
                <a:off x="11308976" y="55220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D5F46D2-E587-B948-89D0-D1FF7656E220}"/>
                  </a:ext>
                </a:extLst>
              </p:cNvPr>
              <p:cNvSpPr/>
              <p:nvPr userDrawn="1"/>
            </p:nvSpPr>
            <p:spPr>
              <a:xfrm>
                <a:off x="11308976" y="497997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52D33BDB-D599-434F-AC90-6FC19B877142}"/>
                  </a:ext>
                </a:extLst>
              </p:cNvPr>
              <p:cNvSpPr/>
              <p:nvPr userDrawn="1"/>
            </p:nvSpPr>
            <p:spPr>
              <a:xfrm>
                <a:off x="11308976" y="6591218"/>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DCF553E1-5D9B-BB48-B0CA-794ACAE02DCE}"/>
                  </a:ext>
                </a:extLst>
              </p:cNvPr>
              <p:cNvSpPr/>
              <p:nvPr userDrawn="1"/>
            </p:nvSpPr>
            <p:spPr>
              <a:xfrm>
                <a:off x="11308976" y="17595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2D0A1E78-72F6-E448-8C19-28F6EE0E6A5B}"/>
                  </a:ext>
                </a:extLst>
              </p:cNvPr>
              <p:cNvSpPr/>
              <p:nvPr userDrawn="1"/>
            </p:nvSpPr>
            <p:spPr>
              <a:xfrm>
                <a:off x="11308976" y="12324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C589C229-06E6-1E47-B253-8F937467D1D1}"/>
                  </a:ext>
                </a:extLst>
              </p:cNvPr>
              <p:cNvSpPr/>
              <p:nvPr userDrawn="1"/>
            </p:nvSpPr>
            <p:spPr>
              <a:xfrm>
                <a:off x="11308976" y="690364"/>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8D15CBC5-62DD-AA4F-8F0B-21FF6D269BEA}"/>
                  </a:ext>
                </a:extLst>
              </p:cNvPr>
              <p:cNvSpPr/>
              <p:nvPr userDrawn="1"/>
            </p:nvSpPr>
            <p:spPr>
              <a:xfrm>
                <a:off x="11308976" y="2301606"/>
                <a:ext cx="2341376" cy="266782"/>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2221157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1FEDE-5DE5-5744-9430-FA3D2A0FEF91}"/>
              </a:ext>
            </a:extLst>
          </p:cNvPr>
          <p:cNvSpPr>
            <a:spLocks noGrp="1"/>
          </p:cNvSpPr>
          <p:nvPr>
            <p:ph type="title" hasCustomPrompt="1"/>
          </p:nvPr>
        </p:nvSpPr>
        <p:spPr>
          <a:xfrm>
            <a:off x="672160" y="708562"/>
            <a:ext cx="10773080" cy="1117063"/>
          </a:xfrm>
        </p:spPr>
        <p:txBody>
          <a:bodyPr anchor="t">
            <a:normAutofit/>
          </a:bodyPr>
          <a:lstStyle>
            <a:lvl1pPr>
              <a:defRPr sz="2800"/>
            </a:lvl1pPr>
          </a:lstStyle>
          <a:p>
            <a:r>
              <a:rPr lang="en-GB" dirty="0"/>
              <a:t>Slide Heading</a:t>
            </a:r>
            <a:endParaRPr lang="en-US" dirty="0"/>
          </a:p>
        </p:txBody>
      </p:sp>
      <p:sp>
        <p:nvSpPr>
          <p:cNvPr id="3" name="Content Placeholder 2">
            <a:extLst>
              <a:ext uri="{FF2B5EF4-FFF2-40B4-BE49-F238E27FC236}">
                <a16:creationId xmlns:a16="http://schemas.microsoft.com/office/drawing/2014/main" id="{DE711703-E40F-E24B-9978-2E2CAB662D18}"/>
              </a:ext>
            </a:extLst>
          </p:cNvPr>
          <p:cNvSpPr>
            <a:spLocks noGrp="1"/>
          </p:cNvSpPr>
          <p:nvPr>
            <p:ph idx="1"/>
          </p:nvPr>
        </p:nvSpPr>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Footer Placeholder 4">
            <a:extLst>
              <a:ext uri="{FF2B5EF4-FFF2-40B4-BE49-F238E27FC236}">
                <a16:creationId xmlns:a16="http://schemas.microsoft.com/office/drawing/2014/main" id="{6A9BA50C-113D-0F4D-B186-3F51DC27C2D3}"/>
              </a:ext>
            </a:extLst>
          </p:cNvPr>
          <p:cNvSpPr>
            <a:spLocks noGrp="1"/>
          </p:cNvSpPr>
          <p:nvPr>
            <p:ph type="ftr" sz="quarter" idx="3"/>
          </p:nvPr>
        </p:nvSpPr>
        <p:spPr>
          <a:xfrm>
            <a:off x="672159" y="6356349"/>
            <a:ext cx="6889225"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dirty="0"/>
              <a:t>  | </a:t>
            </a:r>
            <a:r>
              <a:rPr lang="en-GB" dirty="0">
                <a:solidFill>
                  <a:schemeClr val="tx2"/>
                </a:solidFill>
              </a:rPr>
              <a:t>Creating Opportunities for Industrial Oriented Research in the Cybersecurity Domain </a:t>
            </a:r>
            <a:endParaRPr lang="en-US" dirty="0"/>
          </a:p>
        </p:txBody>
      </p:sp>
      <p:sp>
        <p:nvSpPr>
          <p:cNvPr id="9" name="Rectangle 8">
            <a:extLst>
              <a:ext uri="{FF2B5EF4-FFF2-40B4-BE49-F238E27FC236}">
                <a16:creationId xmlns:a16="http://schemas.microsoft.com/office/drawing/2014/main" id="{36C136E7-E855-404E-B8E5-BA7B607593BB}"/>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FC91A30-F195-5140-8E73-095C1140061E}"/>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icture containing shape&#10;&#10;Description automatically generated">
            <a:extLst>
              <a:ext uri="{FF2B5EF4-FFF2-40B4-BE49-F238E27FC236}">
                <a16:creationId xmlns:a16="http://schemas.microsoft.com/office/drawing/2014/main" id="{A7D18523-32DA-B146-8B4C-BC8C234E378A}"/>
              </a:ext>
            </a:extLst>
          </p:cNvPr>
          <p:cNvPicPr>
            <a:picLocks noChangeAspect="1"/>
          </p:cNvPicPr>
          <p:nvPr userDrawn="1"/>
        </p:nvPicPr>
        <p:blipFill>
          <a:blip r:embed="rId2"/>
          <a:stretch>
            <a:fillRect/>
          </a:stretch>
        </p:blipFill>
        <p:spPr>
          <a:xfrm>
            <a:off x="10598038" y="6315710"/>
            <a:ext cx="908161" cy="365125"/>
          </a:xfrm>
          <a:prstGeom prst="rect">
            <a:avLst/>
          </a:prstGeom>
        </p:spPr>
      </p:pic>
    </p:spTree>
    <p:extLst>
      <p:ext uri="{BB962C8B-B14F-4D97-AF65-F5344CB8AC3E}">
        <p14:creationId xmlns:p14="http://schemas.microsoft.com/office/powerpoint/2010/main" val="3014395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4C50091-7746-0C43-8DC2-BCAC953E3285}"/>
              </a:ext>
            </a:extLst>
          </p:cNvPr>
          <p:cNvSpPr>
            <a:spLocks noGrp="1"/>
          </p:cNvSpPr>
          <p:nvPr>
            <p:ph type="title" hasCustomPrompt="1"/>
          </p:nvPr>
        </p:nvSpPr>
        <p:spPr>
          <a:xfrm>
            <a:off x="672160" y="708562"/>
            <a:ext cx="5347641" cy="1117063"/>
          </a:xfrm>
        </p:spPr>
        <p:txBody>
          <a:bodyPr anchor="t">
            <a:normAutofit/>
          </a:bodyPr>
          <a:lstStyle>
            <a:lvl1pPr>
              <a:defRPr sz="2800"/>
            </a:lvl1pPr>
          </a:lstStyle>
          <a:p>
            <a:r>
              <a:rPr lang="en-GB" dirty="0"/>
              <a:t>Slide Heading</a:t>
            </a:r>
            <a:endParaRPr lang="en-US" dirty="0"/>
          </a:p>
        </p:txBody>
      </p:sp>
      <p:sp>
        <p:nvSpPr>
          <p:cNvPr id="10" name="Footer Placeholder 4">
            <a:extLst>
              <a:ext uri="{FF2B5EF4-FFF2-40B4-BE49-F238E27FC236}">
                <a16:creationId xmlns:a16="http://schemas.microsoft.com/office/drawing/2014/main" id="{D1135BEE-55E7-B44A-880A-8C09D6D866D2}"/>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
        <p:nvSpPr>
          <p:cNvPr id="11" name="Rectangle 10">
            <a:extLst>
              <a:ext uri="{FF2B5EF4-FFF2-40B4-BE49-F238E27FC236}">
                <a16:creationId xmlns:a16="http://schemas.microsoft.com/office/drawing/2014/main" id="{D919CE28-512B-604F-936D-F1D0DB96C2DD}"/>
              </a:ext>
            </a:extLst>
          </p:cNvPr>
          <p:cNvSpPr/>
          <p:nvPr userDrawn="1"/>
        </p:nvSpPr>
        <p:spPr>
          <a:xfrm>
            <a:off x="651840" y="6045199"/>
            <a:ext cx="9072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8DF2062-BF33-0C4F-B52D-192E2E258FB4}"/>
              </a:ext>
            </a:extLst>
          </p:cNvPr>
          <p:cNvSpPr/>
          <p:nvPr userDrawn="1"/>
        </p:nvSpPr>
        <p:spPr>
          <a:xfrm>
            <a:off x="9723840" y="5937199"/>
            <a:ext cx="1800000" cy="108000"/>
          </a:xfrm>
          <a:prstGeom prst="rect">
            <a:avLst/>
          </a:prstGeom>
          <a:solidFill>
            <a:srgbClr val="A394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shape&#10;&#10;Description automatically generated">
            <a:extLst>
              <a:ext uri="{FF2B5EF4-FFF2-40B4-BE49-F238E27FC236}">
                <a16:creationId xmlns:a16="http://schemas.microsoft.com/office/drawing/2014/main" id="{2B71B15C-8AF3-6E4D-8F3A-94A22CA5CE4D}"/>
              </a:ext>
            </a:extLst>
          </p:cNvPr>
          <p:cNvPicPr>
            <a:picLocks noChangeAspect="1"/>
          </p:cNvPicPr>
          <p:nvPr userDrawn="1"/>
        </p:nvPicPr>
        <p:blipFill>
          <a:blip r:embed="rId2"/>
          <a:stretch>
            <a:fillRect/>
          </a:stretch>
        </p:blipFill>
        <p:spPr>
          <a:xfrm>
            <a:off x="10598038" y="6315710"/>
            <a:ext cx="908161" cy="365125"/>
          </a:xfrm>
          <a:prstGeom prst="rect">
            <a:avLst/>
          </a:prstGeom>
        </p:spPr>
      </p:pic>
      <p:sp>
        <p:nvSpPr>
          <p:cNvPr id="22" name="Content Placeholder 2">
            <a:extLst>
              <a:ext uri="{FF2B5EF4-FFF2-40B4-BE49-F238E27FC236}">
                <a16:creationId xmlns:a16="http://schemas.microsoft.com/office/drawing/2014/main" id="{E0ACBC87-DC3E-E546-81DC-3CE766AFCB8A}"/>
              </a:ext>
            </a:extLst>
          </p:cNvPr>
          <p:cNvSpPr>
            <a:spLocks noGrp="1"/>
          </p:cNvSpPr>
          <p:nvPr>
            <p:ph idx="1"/>
          </p:nvPr>
        </p:nvSpPr>
        <p:spPr>
          <a:xfrm>
            <a:off x="672160" y="1825625"/>
            <a:ext cx="5347641" cy="4003574"/>
          </a:xfrm>
        </p:spPr>
        <p:txBody>
          <a:bodyPr>
            <a:normAutofit/>
          </a:bodyPr>
          <a:lstStyle>
            <a:lvl1pPr>
              <a:lnSpc>
                <a:spcPct val="100000"/>
              </a:lnSpc>
              <a:defRPr sz="2000"/>
            </a:lvl1pPr>
            <a:lvl2pPr>
              <a:lnSpc>
                <a:spcPct val="100000"/>
              </a:lnSpc>
              <a:defRPr sz="2000"/>
            </a:lvl2pPr>
            <a:lvl3pPr>
              <a:lnSpc>
                <a:spcPct val="100000"/>
              </a:lnSpc>
              <a:defRPr sz="2000"/>
            </a:lvl3pPr>
            <a:lvl4pPr>
              <a:lnSpc>
                <a:spcPct val="100000"/>
              </a:lnSpc>
              <a:defRPr sz="2000"/>
            </a:lvl4pPr>
            <a:lvl5pPr>
              <a:lnSpc>
                <a:spcPct val="100000"/>
              </a:lnSpc>
              <a:defRPr sz="20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4" name="Picture Placeholder 2">
            <a:extLst>
              <a:ext uri="{FF2B5EF4-FFF2-40B4-BE49-F238E27FC236}">
                <a16:creationId xmlns:a16="http://schemas.microsoft.com/office/drawing/2014/main" id="{9D5EB77E-BA9C-9247-9CFB-53647D3E06C7}"/>
              </a:ext>
            </a:extLst>
          </p:cNvPr>
          <p:cNvSpPr>
            <a:spLocks noGrp="1"/>
          </p:cNvSpPr>
          <p:nvPr>
            <p:ph type="pic" idx="10"/>
          </p:nvPr>
        </p:nvSpPr>
        <p:spPr>
          <a:xfrm>
            <a:off x="6548719" y="704801"/>
            <a:ext cx="4957480" cy="5029248"/>
          </a:xfrm>
        </p:spPr>
        <p:txBody>
          <a:bodyPr>
            <a:normAutofit/>
          </a:bodyPr>
          <a:lstStyle>
            <a:lvl1pPr marL="0" indent="0">
              <a:buNone/>
              <a:defRPr sz="1800">
                <a:solidFill>
                  <a:schemeClr val="tx1"/>
                </a:solidFill>
              </a:defRPr>
            </a:lvl1pPr>
            <a:lvl2pPr marL="609671" indent="0">
              <a:buNone/>
              <a:defRPr sz="3734"/>
            </a:lvl2pPr>
            <a:lvl3pPr marL="1219342" indent="0">
              <a:buNone/>
              <a:defRPr sz="3200"/>
            </a:lvl3pPr>
            <a:lvl4pPr marL="1829014" indent="0">
              <a:buNone/>
              <a:defRPr sz="2667"/>
            </a:lvl4pPr>
            <a:lvl5pPr marL="2438685" indent="0">
              <a:buNone/>
              <a:defRPr sz="2667"/>
            </a:lvl5pPr>
            <a:lvl6pPr marL="3048356" indent="0">
              <a:buNone/>
              <a:defRPr sz="2667"/>
            </a:lvl6pPr>
            <a:lvl7pPr marL="3658027" indent="0">
              <a:buNone/>
              <a:defRPr sz="2667"/>
            </a:lvl7pPr>
            <a:lvl8pPr marL="4267697" indent="0">
              <a:buNone/>
              <a:defRPr sz="2667"/>
            </a:lvl8pPr>
            <a:lvl9pPr marL="4877370" indent="0">
              <a:buNone/>
              <a:defRPr sz="2667"/>
            </a:lvl9pPr>
          </a:lstStyle>
          <a:p>
            <a:r>
              <a:rPr lang="en-GB" dirty="0"/>
              <a:t>Click icon to add picture</a:t>
            </a:r>
            <a:endParaRPr lang="en-US" dirty="0"/>
          </a:p>
        </p:txBody>
      </p:sp>
    </p:spTree>
    <p:extLst>
      <p:ext uri="{BB962C8B-B14F-4D97-AF65-F5344CB8AC3E}">
        <p14:creationId xmlns:p14="http://schemas.microsoft.com/office/powerpoint/2010/main" val="34568828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B3E4AE-132A-8D4E-A781-72EDFCB0DBC0}"/>
              </a:ext>
            </a:extLst>
          </p:cNvPr>
          <p:cNvSpPr>
            <a:spLocks noGrp="1"/>
          </p:cNvSpPr>
          <p:nvPr>
            <p:ph type="title"/>
          </p:nvPr>
        </p:nvSpPr>
        <p:spPr>
          <a:xfrm>
            <a:off x="672160" y="365125"/>
            <a:ext cx="10773080" cy="1325563"/>
          </a:xfrm>
          <a:prstGeom prst="rect">
            <a:avLst/>
          </a:prstGeom>
        </p:spPr>
        <p:txBody>
          <a:bodyPr vert="horz" lIns="0" tIns="45720" rIns="91440" bIns="45720" rtlCol="0" anchor="ctr">
            <a:normAutofit/>
          </a:body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7F976C11-F982-9546-898B-E107604207DB}"/>
              </a:ext>
            </a:extLst>
          </p:cNvPr>
          <p:cNvSpPr>
            <a:spLocks noGrp="1"/>
          </p:cNvSpPr>
          <p:nvPr>
            <p:ph type="body" idx="1"/>
          </p:nvPr>
        </p:nvSpPr>
        <p:spPr>
          <a:xfrm>
            <a:off x="672160" y="1825625"/>
            <a:ext cx="10773080" cy="4003574"/>
          </a:xfrm>
          <a:prstGeom prst="rect">
            <a:avLst/>
          </a:prstGeom>
        </p:spPr>
        <p:txBody>
          <a:bodyPr vert="horz" lIns="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Footer Placeholder 4">
            <a:extLst>
              <a:ext uri="{FF2B5EF4-FFF2-40B4-BE49-F238E27FC236}">
                <a16:creationId xmlns:a16="http://schemas.microsoft.com/office/drawing/2014/main" id="{97298B3B-809D-554C-83E1-E1DF242665D7}"/>
              </a:ext>
            </a:extLst>
          </p:cNvPr>
          <p:cNvSpPr>
            <a:spLocks noGrp="1"/>
          </p:cNvSpPr>
          <p:nvPr>
            <p:ph type="ftr" sz="quarter" idx="3"/>
          </p:nvPr>
        </p:nvSpPr>
        <p:spPr>
          <a:xfrm>
            <a:off x="672160" y="6356349"/>
            <a:ext cx="4114800" cy="365125"/>
          </a:xfrm>
          <a:prstGeom prst="rect">
            <a:avLst/>
          </a:prstGeom>
        </p:spPr>
        <p:txBody>
          <a:bodyPr vert="horz" lIns="0" tIns="45720" rIns="91440" bIns="45720" rtlCol="0" anchor="ctr"/>
          <a:lstStyle>
            <a:lvl1pPr algn="l">
              <a:defRPr sz="1200">
                <a:solidFill>
                  <a:schemeClr val="tx1"/>
                </a:solidFill>
                <a:latin typeface="Arial" panose="020B0604020202020204" pitchFamily="34" charset="0"/>
                <a:cs typeface="Arial" panose="020B0604020202020204" pitchFamily="34" charset="0"/>
              </a:defRPr>
            </a:lvl1pPr>
          </a:lstStyle>
          <a:p>
            <a:fld id="{B7432813-06BC-C841-9E95-BAE7A3984933}" type="slidenum">
              <a:rPr lang="en-US" b="1" smtClean="0"/>
              <a:pPr/>
              <a:t>‹#›</a:t>
            </a:fld>
            <a:r>
              <a:rPr lang="en-US"/>
              <a:t>  |  Presentation Title</a:t>
            </a:r>
            <a:endParaRPr lang="en-US" dirty="0"/>
          </a:p>
        </p:txBody>
      </p:sp>
    </p:spTree>
    <p:extLst>
      <p:ext uri="{BB962C8B-B14F-4D97-AF65-F5344CB8AC3E}">
        <p14:creationId xmlns:p14="http://schemas.microsoft.com/office/powerpoint/2010/main" val="3848737393"/>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60" r:id="rId4"/>
    <p:sldLayoutId id="2147483661" r:id="rId5"/>
    <p:sldLayoutId id="2147483662" r:id="rId6"/>
    <p:sldLayoutId id="2147483663" r:id="rId7"/>
    <p:sldLayoutId id="2147483650" r:id="rId8"/>
    <p:sldLayoutId id="2147483652" r:id="rId9"/>
    <p:sldLayoutId id="2147483654" r:id="rId10"/>
    <p:sldLayoutId id="2147483659" r:id="rId11"/>
    <p:sldLayoutId id="2147483658" r:id="rId12"/>
    <p:sldLayoutId id="2147483664" r:id="rId13"/>
    <p:sldLayoutId id="2147483655" r:id="rId14"/>
  </p:sldLayoutIdLst>
  <p:hf sldNum="0" hdr="0" dt="0"/>
  <p:txStyles>
    <p:titleStyle>
      <a:lvl1pPr algn="l" defTabSz="914400" rtl="0" eaLnBrk="1" latinLnBrk="0" hangingPunct="1">
        <a:lnSpc>
          <a:spcPct val="90000"/>
        </a:lnSpc>
        <a:spcBef>
          <a:spcPct val="0"/>
        </a:spcBef>
        <a:buNone/>
        <a:defRPr sz="4000" b="1" i="0" kern="1200">
          <a:solidFill>
            <a:schemeClr val="tx1"/>
          </a:solidFill>
          <a:latin typeface="Arial Black" panose="020B0604020202020204" pitchFamily="34" charset="0"/>
          <a:ea typeface="+mj-ea"/>
          <a:cs typeface="Arial Black"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169C12-3A0B-4009-B05D-1C0C93144E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80C1EA7-7FD7-4CE2-9125-900AF2010A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95164C3-D72D-4490-B30B-E8A063131B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AB6B50-9AB3-442A-BD25-4FD2DD744B12}" type="datetimeFigureOut">
              <a:rPr lang="en-GB" smtClean="0"/>
              <a:t>01/10/2024</a:t>
            </a:fld>
            <a:endParaRPr lang="en-GB"/>
          </a:p>
        </p:txBody>
      </p:sp>
      <p:sp>
        <p:nvSpPr>
          <p:cNvPr id="5" name="Footer Placeholder 4">
            <a:extLst>
              <a:ext uri="{FF2B5EF4-FFF2-40B4-BE49-F238E27FC236}">
                <a16:creationId xmlns:a16="http://schemas.microsoft.com/office/drawing/2014/main" id="{31DAD2B1-ECDB-4CD9-94DE-8778C1DEB0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AD4C73B-C8A9-47A1-8D40-7AA19FF530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C29B34-F19B-4E45-AE41-9F2BE8783EA5}" type="slidenum">
              <a:rPr lang="en-GB" smtClean="0"/>
              <a:t>‹#›</a:t>
            </a:fld>
            <a:endParaRPr lang="en-GB"/>
          </a:p>
        </p:txBody>
      </p:sp>
    </p:spTree>
    <p:extLst>
      <p:ext uri="{BB962C8B-B14F-4D97-AF65-F5344CB8AC3E}">
        <p14:creationId xmlns:p14="http://schemas.microsoft.com/office/powerpoint/2010/main" val="4286731447"/>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027197"/>
            <a:ext cx="9144000" cy="2992141"/>
          </a:xfrm>
        </p:spPr>
        <p:txBody>
          <a:bodyPr>
            <a:normAutofit/>
          </a:bodyPr>
          <a:lstStyle/>
          <a:p>
            <a:r>
              <a:rPr lang="en-GB" b="1" dirty="0"/>
              <a:t>Management &amp; Organisational Behaviour 4</a:t>
            </a:r>
          </a:p>
          <a:p>
            <a:r>
              <a:rPr lang="en-GB" b="1" dirty="0"/>
              <a:t>Module Code: ENGE08016</a:t>
            </a:r>
          </a:p>
          <a:p>
            <a:endParaRPr lang="en-GB" dirty="0"/>
          </a:p>
          <a:p>
            <a:pPr algn="ctr"/>
            <a:endParaRPr lang="en-IE" dirty="0"/>
          </a:p>
          <a:p>
            <a:endParaRPr lang="en-US" dirty="0"/>
          </a:p>
        </p:txBody>
      </p:sp>
    </p:spTree>
    <p:extLst>
      <p:ext uri="{BB962C8B-B14F-4D97-AF65-F5344CB8AC3E}">
        <p14:creationId xmlns:p14="http://schemas.microsoft.com/office/powerpoint/2010/main" val="50676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Stages of Life Cycle Development</a:t>
            </a:r>
            <a:endParaRPr lang="en-GB" dirty="0"/>
          </a:p>
        </p:txBody>
      </p:sp>
      <p:pic>
        <p:nvPicPr>
          <p:cNvPr id="5" name="Picture 3" descr="Exhibit 10.2 Organizational Life Cycle&#10;An organizational life cycle chart compares four different stages of organizational development with respect to organization size that lead to three final outcomes. The four stages are Entrepreneurial stage, Collectivity stage, Formalization stage, and Elaboration stage. The data in the chart are as follows, Entrepreneurial stage: Increase in organization size indicates creativity and a plateaued growth indicates crisis, and a need for leadership; Collectivity Stage: Increase in organization size indicates provision of clear direction and a plateaued growth indicates a need for delegation with control; Formalization stage: Increase in organization size indicates addition of internal systems; A plateued growth follows and indicates a need to deal with too much red tape. This plateaued growth continues into the final Elaboration stage. An increase in organization size in the Elaboration stage indicates development of teamwork. It is followed by a plateaued growth that indicates a need for revitalization. This leads to the three final outcomes labeled, Streamlining (small company thinking), Continued maturity, and Decline.&#10;">
            <a:extLst>
              <a:ext uri="{FF2B5EF4-FFF2-40B4-BE49-F238E27FC236}">
                <a16:creationId xmlns:a16="http://schemas.microsoft.com/office/drawing/2014/main" id="{D41D1878-7982-4B18-869E-4ED5171BD2D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742571" y="774577"/>
            <a:ext cx="6783169" cy="49111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a:extLst>
              <a:ext uri="{FF2B5EF4-FFF2-40B4-BE49-F238E27FC236}">
                <a16:creationId xmlns:a16="http://schemas.microsoft.com/office/drawing/2014/main" id="{2704DAF6-9680-4AC9-BD42-5C5934043321}"/>
              </a:ext>
            </a:extLst>
          </p:cNvPr>
          <p:cNvSpPr/>
          <p:nvPr/>
        </p:nvSpPr>
        <p:spPr>
          <a:xfrm>
            <a:off x="5263729" y="5773760"/>
            <a:ext cx="1879041" cy="246221"/>
          </a:xfrm>
          <a:prstGeom prst="rect">
            <a:avLst/>
          </a:prstGeom>
        </p:spPr>
        <p:txBody>
          <a:bodyPr wrap="none">
            <a:spAutoFit/>
          </a:bodyPr>
          <a:lstStyle/>
          <a:p>
            <a:r>
              <a:rPr lang="en-IE" sz="1000" dirty="0"/>
              <a:t>Image Source: Cengage Learning</a:t>
            </a:r>
          </a:p>
        </p:txBody>
      </p:sp>
    </p:spTree>
    <p:extLst>
      <p:ext uri="{BB962C8B-B14F-4D97-AF65-F5344CB8AC3E}">
        <p14:creationId xmlns:p14="http://schemas.microsoft.com/office/powerpoint/2010/main" val="82619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Stages of Life Cycle Development</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5" y="808667"/>
            <a:ext cx="11497797" cy="3970318"/>
          </a:xfrm>
          <a:prstGeom prst="rect">
            <a:avLst/>
          </a:prstGeom>
        </p:spPr>
        <p:txBody>
          <a:bodyPr wrap="square">
            <a:spAutoFit/>
          </a:bodyPr>
          <a:lstStyle/>
          <a:p>
            <a:r>
              <a:rPr lang="en-US" b="1" dirty="0"/>
              <a:t>Organizational Characteristics During the Life Cycle  </a:t>
            </a:r>
            <a:endParaRPr lang="en-IE" b="1" dirty="0"/>
          </a:p>
          <a:p>
            <a:pPr marL="342900" lvl="0" indent="-342900">
              <a:buFont typeface="+mj-lt"/>
              <a:buAutoNum type="arabicPeriod"/>
            </a:pPr>
            <a:r>
              <a:rPr lang="en-US" i="1" dirty="0"/>
              <a:t>Entrepreneurial stage. O</a:t>
            </a:r>
            <a:r>
              <a:rPr lang="en-US" dirty="0"/>
              <a:t>rganization is small, non-bureaucratic, and a one person show. The top manager provides the structure </a:t>
            </a:r>
            <a:r>
              <a:rPr lang="en-US"/>
              <a:t>and control </a:t>
            </a:r>
            <a:r>
              <a:rPr lang="en-US" dirty="0"/>
              <a:t>system. Rewards are personal.</a:t>
            </a:r>
          </a:p>
          <a:p>
            <a:pPr marL="342900" lvl="0" indent="-342900">
              <a:buFont typeface="+mj-lt"/>
              <a:buAutoNum type="arabicPeriod"/>
            </a:pPr>
            <a:endParaRPr lang="en-IE" dirty="0"/>
          </a:p>
          <a:p>
            <a:pPr marL="342900" lvl="0" indent="-342900">
              <a:buFont typeface="+mj-lt"/>
              <a:buAutoNum type="arabicPeriod"/>
            </a:pPr>
            <a:r>
              <a:rPr lang="en-US" i="1" dirty="0"/>
              <a:t>Collectivity stage</a:t>
            </a:r>
            <a:r>
              <a:rPr lang="en-US" dirty="0"/>
              <a:t>. Growth is rapid, and employees are excited and committed. The structure is still informal, although some procedures are emerging. Strong charismatic leaders provide direction. Continued growth is a major goal.</a:t>
            </a:r>
          </a:p>
          <a:p>
            <a:pPr marL="342900" lvl="0" indent="-342900">
              <a:buFont typeface="+mj-lt"/>
              <a:buAutoNum type="arabicPeriod"/>
            </a:pPr>
            <a:endParaRPr lang="en-IE" dirty="0"/>
          </a:p>
          <a:p>
            <a:pPr marL="342900" lvl="0" indent="-342900">
              <a:buFont typeface="+mj-lt"/>
              <a:buAutoNum type="arabicPeriod"/>
            </a:pPr>
            <a:r>
              <a:rPr lang="en-US" i="1" dirty="0"/>
              <a:t>Formalization stage</a:t>
            </a:r>
            <a:r>
              <a:rPr lang="en-US" dirty="0"/>
              <a:t>. The organization adds staff support groups, formalizes procedures, and a hierarchy and division of labor. Innovation is achieved by a separate (R&amp;D) department. Goals are stability and expansion. Management delegates, but implements </a:t>
            </a:r>
            <a:r>
              <a:rPr lang="en-US"/>
              <a:t>formal control </a:t>
            </a:r>
            <a:r>
              <a:rPr lang="en-US" dirty="0"/>
              <a:t>systems.</a:t>
            </a:r>
          </a:p>
          <a:p>
            <a:pPr marL="342900" lvl="0" indent="-342900">
              <a:buFont typeface="+mj-lt"/>
              <a:buAutoNum type="arabicPeriod"/>
            </a:pPr>
            <a:endParaRPr lang="en-IE" dirty="0"/>
          </a:p>
          <a:p>
            <a:pPr marL="342900" lvl="0" indent="-342900">
              <a:buFont typeface="+mj-lt"/>
              <a:buAutoNum type="arabicPeriod"/>
            </a:pPr>
            <a:r>
              <a:rPr lang="en-US" i="1" dirty="0"/>
              <a:t>Elaboration stage</a:t>
            </a:r>
            <a:r>
              <a:rPr lang="en-US" dirty="0"/>
              <a:t>. The organization is large and bureaucratic, with </a:t>
            </a:r>
            <a:r>
              <a:rPr lang="en-US"/>
              <a:t>extensive control </a:t>
            </a:r>
            <a:r>
              <a:rPr lang="en-US" dirty="0"/>
              <a:t>systems, rules, and procedures. Managers develop a team orientation to prevent further bureaucratization.</a:t>
            </a:r>
            <a:endParaRPr lang="en-IE" dirty="0"/>
          </a:p>
          <a:p>
            <a:endParaRPr lang="en-IE" dirty="0"/>
          </a:p>
        </p:txBody>
      </p:sp>
    </p:spTree>
    <p:extLst>
      <p:ext uri="{BB962C8B-B14F-4D97-AF65-F5344CB8AC3E}">
        <p14:creationId xmlns:p14="http://schemas.microsoft.com/office/powerpoint/2010/main" val="2666339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Stages of Life Cycle Development</a:t>
            </a:r>
            <a:endParaRPr lang="en-GB" dirty="0"/>
          </a:p>
        </p:txBody>
      </p:sp>
      <p:graphicFrame>
        <p:nvGraphicFramePr>
          <p:cNvPr id="3" name="Table 2">
            <a:extLst>
              <a:ext uri="{FF2B5EF4-FFF2-40B4-BE49-F238E27FC236}">
                <a16:creationId xmlns:a16="http://schemas.microsoft.com/office/drawing/2014/main" id="{14B56915-DB87-49BE-81F7-9243CBD6CFE6}"/>
              </a:ext>
            </a:extLst>
          </p:cNvPr>
          <p:cNvGraphicFramePr>
            <a:graphicFrameLocks noGrp="1"/>
          </p:cNvGraphicFramePr>
          <p:nvPr>
            <p:extLst>
              <p:ext uri="{D42A27DB-BD31-4B8C-83A1-F6EECF244321}">
                <p14:modId xmlns:p14="http://schemas.microsoft.com/office/powerpoint/2010/main" val="1434239901"/>
              </p:ext>
            </p:extLst>
          </p:nvPr>
        </p:nvGraphicFramePr>
        <p:xfrm>
          <a:off x="692793" y="1718455"/>
          <a:ext cx="10283531" cy="4064000"/>
        </p:xfrm>
        <a:graphic>
          <a:graphicData uri="http://schemas.openxmlformats.org/drawingml/2006/table">
            <a:tbl>
              <a:tblPr firstRow="1" bandRow="1">
                <a:tableStyleId>{7E9639D4-E3E2-4D34-9284-5A2195B3D0D7}</a:tableStyleId>
              </a:tblPr>
              <a:tblGrid>
                <a:gridCol w="2145002">
                  <a:extLst>
                    <a:ext uri="{9D8B030D-6E8A-4147-A177-3AD203B41FA5}">
                      <a16:colId xmlns:a16="http://schemas.microsoft.com/office/drawing/2014/main" val="2258942250"/>
                    </a:ext>
                  </a:extLst>
                </a:gridCol>
                <a:gridCol w="1968411">
                  <a:extLst>
                    <a:ext uri="{9D8B030D-6E8A-4147-A177-3AD203B41FA5}">
                      <a16:colId xmlns:a16="http://schemas.microsoft.com/office/drawing/2014/main" val="184333477"/>
                    </a:ext>
                  </a:extLst>
                </a:gridCol>
                <a:gridCol w="2056706">
                  <a:extLst>
                    <a:ext uri="{9D8B030D-6E8A-4147-A177-3AD203B41FA5}">
                      <a16:colId xmlns:a16="http://schemas.microsoft.com/office/drawing/2014/main" val="1899294559"/>
                    </a:ext>
                  </a:extLst>
                </a:gridCol>
                <a:gridCol w="2056706">
                  <a:extLst>
                    <a:ext uri="{9D8B030D-6E8A-4147-A177-3AD203B41FA5}">
                      <a16:colId xmlns:a16="http://schemas.microsoft.com/office/drawing/2014/main" val="3753750760"/>
                    </a:ext>
                  </a:extLst>
                </a:gridCol>
                <a:gridCol w="2056706">
                  <a:extLst>
                    <a:ext uri="{9D8B030D-6E8A-4147-A177-3AD203B41FA5}">
                      <a16:colId xmlns:a16="http://schemas.microsoft.com/office/drawing/2014/main" val="2511378641"/>
                    </a:ext>
                  </a:extLst>
                </a:gridCol>
              </a:tblGrid>
              <a:tr h="370840">
                <a:tc>
                  <a:txBody>
                    <a:bodyPr/>
                    <a:lstStyle/>
                    <a:p>
                      <a:pPr algn="l"/>
                      <a:endParaRPr lang="en-US" sz="1400" dirty="0">
                        <a:latin typeface="+mn-lt"/>
                      </a:endParaRPr>
                    </a:p>
                  </a:txBody>
                  <a:tcPr marL="45720" marR="45720" anchor="ctr">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1.</a:t>
                      </a:r>
                      <a:r>
                        <a:rPr lang="en-US" sz="1400" b="1" dirty="0">
                          <a:solidFill>
                            <a:srgbClr val="000000"/>
                          </a:solidFill>
                          <a:effectLst/>
                          <a:latin typeface="+mn-lt"/>
                          <a:ea typeface="Arial" panose="020B0604020202020204" pitchFamily="34" charset="0"/>
                          <a:cs typeface="Times New Roman" panose="02020603050405020304" pitchFamily="18" charset="0"/>
                        </a:rPr>
                        <a:t> </a:t>
                      </a:r>
                      <a:r>
                        <a:rPr lang="en-US" sz="1400" b="1" dirty="0">
                          <a:solidFill>
                            <a:srgbClr val="FFFFFF"/>
                          </a:solidFill>
                          <a:effectLst/>
                          <a:latin typeface="+mn-lt"/>
                          <a:ea typeface="Arial" panose="020B0604020202020204" pitchFamily="34" charset="0"/>
                          <a:cs typeface="Times New Roman" panose="02020603050405020304" pitchFamily="18" charset="0"/>
                        </a:rPr>
                        <a:t>Entrepreneurial</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2.</a:t>
                      </a:r>
                      <a:r>
                        <a:rPr lang="en-US" sz="1400" b="1" dirty="0">
                          <a:solidFill>
                            <a:srgbClr val="000000"/>
                          </a:solidFill>
                          <a:effectLst/>
                          <a:latin typeface="+mn-lt"/>
                          <a:ea typeface="Arial" panose="020B0604020202020204" pitchFamily="34" charset="0"/>
                          <a:cs typeface="Times New Roman" panose="02020603050405020304" pitchFamily="18" charset="0"/>
                        </a:rPr>
                        <a:t> </a:t>
                      </a:r>
                      <a:r>
                        <a:rPr lang="en-US" sz="1400" b="1" dirty="0">
                          <a:solidFill>
                            <a:srgbClr val="FFFFFF"/>
                          </a:solidFill>
                          <a:effectLst/>
                          <a:latin typeface="+mn-lt"/>
                          <a:ea typeface="Arial" panose="020B0604020202020204" pitchFamily="34" charset="0"/>
                          <a:cs typeface="Times New Roman" panose="02020603050405020304" pitchFamily="18" charset="0"/>
                        </a:rPr>
                        <a:t>Collectivity</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3.</a:t>
                      </a:r>
                      <a:r>
                        <a:rPr lang="en-US" sz="1400" b="1" dirty="0">
                          <a:solidFill>
                            <a:srgbClr val="000000"/>
                          </a:solidFill>
                          <a:effectLst/>
                          <a:latin typeface="+mn-lt"/>
                          <a:ea typeface="Arial" panose="020B0604020202020204" pitchFamily="34" charset="0"/>
                          <a:cs typeface="Times New Roman" panose="02020603050405020304" pitchFamily="18" charset="0"/>
                        </a:rPr>
                        <a:t> </a:t>
                      </a:r>
                      <a:r>
                        <a:rPr lang="en-US" sz="1400" b="1" dirty="0">
                          <a:solidFill>
                            <a:srgbClr val="FFFFFF"/>
                          </a:solidFill>
                          <a:effectLst/>
                          <a:latin typeface="+mn-lt"/>
                          <a:ea typeface="Arial" panose="020B0604020202020204" pitchFamily="34" charset="0"/>
                          <a:cs typeface="Times New Roman" panose="02020603050405020304" pitchFamily="18" charset="0"/>
                        </a:rPr>
                        <a:t>Formalization</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4.</a:t>
                      </a:r>
                      <a:r>
                        <a:rPr lang="en-US" sz="1400" b="1" dirty="0">
                          <a:solidFill>
                            <a:srgbClr val="000000"/>
                          </a:solidFill>
                          <a:effectLst/>
                          <a:latin typeface="+mn-lt"/>
                          <a:ea typeface="Arial" panose="020B0604020202020204" pitchFamily="34" charset="0"/>
                          <a:cs typeface="Times New Roman" panose="02020603050405020304" pitchFamily="18" charset="0"/>
                        </a:rPr>
                        <a:t> </a:t>
                      </a:r>
                      <a:r>
                        <a:rPr lang="en-US" sz="1400" b="1" dirty="0">
                          <a:solidFill>
                            <a:srgbClr val="FFFFFF"/>
                          </a:solidFill>
                          <a:effectLst/>
                          <a:latin typeface="+mn-lt"/>
                          <a:ea typeface="Arial" panose="020B0604020202020204" pitchFamily="34" charset="0"/>
                          <a:cs typeface="Times New Roman" panose="02020603050405020304" pitchFamily="18" charset="0"/>
                        </a:rPr>
                        <a:t>Elaboration</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540921"/>
                  </a:ext>
                </a:extLst>
              </a:tr>
              <a:tr h="370840">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Characteristic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Nonbureaucratic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Pre-bureaucratic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Bureaucratic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marL="0" marR="0" algn="l">
                        <a:spcBef>
                          <a:spcPts val="0"/>
                        </a:spcBef>
                        <a:spcAft>
                          <a:spcPts val="0"/>
                        </a:spcAft>
                      </a:pPr>
                      <a:r>
                        <a:rPr lang="en-US" sz="1400" b="1" dirty="0">
                          <a:solidFill>
                            <a:srgbClr val="FFFFFF"/>
                          </a:solidFill>
                          <a:effectLst/>
                          <a:latin typeface="+mn-lt"/>
                          <a:ea typeface="Arial" panose="020B0604020202020204" pitchFamily="34" charset="0"/>
                          <a:cs typeface="Times New Roman" panose="02020603050405020304" pitchFamily="18" charset="0"/>
                        </a:rPr>
                        <a:t>Very Bureaucratic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val="855245836"/>
                  </a:ext>
                </a:extLst>
              </a:tr>
              <a:tr h="37084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Structure</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Informal, one-person show</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Mostly informal,</a:t>
                      </a:r>
                      <a:endParaRPr lang="en-US" sz="1400" dirty="0">
                        <a:effectLst/>
                        <a:latin typeface="+mn-lt"/>
                        <a:ea typeface="Arial" panose="020B0604020202020204" pitchFamily="34" charset="0"/>
                        <a:cs typeface="Times New Roman" panose="02020603050405020304" pitchFamily="18" charset="0"/>
                      </a:endParaRPr>
                    </a:p>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some procedures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Formal procedures, division of labor, new specialties added</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Teamwork within bureaucracy, small-company thinking</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0644299"/>
                  </a:ext>
                </a:extLst>
              </a:tr>
              <a:tr h="37084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Products or services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Single product or service </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Major product or service, with variations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Line of products or services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Multiple product or service lines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7128452"/>
                  </a:ext>
                </a:extLst>
              </a:tr>
              <a:tr h="37084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Reward </a:t>
                      </a:r>
                      <a:r>
                        <a:rPr lang="en-US" sz="1400">
                          <a:solidFill>
                            <a:srgbClr val="231F20"/>
                          </a:solidFill>
                          <a:effectLst/>
                          <a:latin typeface="+mn-lt"/>
                          <a:ea typeface="Arial" panose="020B0604020202020204" pitchFamily="34" charset="0"/>
                          <a:cs typeface="Times New Roman" panose="02020603050405020304" pitchFamily="18" charset="0"/>
                        </a:rPr>
                        <a:t>and control </a:t>
                      </a:r>
                      <a:r>
                        <a:rPr lang="en-US" sz="1400" dirty="0">
                          <a:solidFill>
                            <a:srgbClr val="231F20"/>
                          </a:solidFill>
                          <a:effectLst/>
                          <a:latin typeface="+mn-lt"/>
                          <a:ea typeface="Arial" panose="020B0604020202020204" pitchFamily="34" charset="0"/>
                          <a:cs typeface="Times New Roman" panose="02020603050405020304" pitchFamily="18" charset="0"/>
                        </a:rPr>
                        <a:t>systems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Personal, paternalistic</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Personal, contribution to success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Impersonal, formalized systems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Extensive, tailored to product and department</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19167022"/>
                  </a:ext>
                </a:extLst>
              </a:tr>
              <a:tr h="37084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Innovation</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By </a:t>
                      </a:r>
                      <a:r>
                        <a:rPr lang="en-US" sz="1400" spc="-10" dirty="0">
                          <a:solidFill>
                            <a:srgbClr val="231F20"/>
                          </a:solidFill>
                          <a:effectLst/>
                          <a:latin typeface="+mn-lt"/>
                          <a:ea typeface="Arial" panose="020B0604020202020204" pitchFamily="34" charset="0"/>
                          <a:cs typeface="Times New Roman" panose="02020603050405020304" pitchFamily="18" charset="0"/>
                        </a:rPr>
                        <a:t>owner-manager</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By employees and managers</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By separate innovation group</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By institutionalized R&amp;D department</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21104505"/>
                  </a:ext>
                </a:extLst>
              </a:tr>
              <a:tr h="37084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Goal</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Arial" panose="020B0604020202020204" pitchFamily="34" charset="0"/>
                          <a:cs typeface="Times New Roman" panose="02020603050405020304" pitchFamily="18" charset="0"/>
                        </a:rPr>
                        <a:t>Survival</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Arial" panose="020B0604020202020204" pitchFamily="34" charset="0"/>
                          <a:cs typeface="Times New Roman" panose="02020603050405020304" pitchFamily="18" charset="0"/>
                        </a:rPr>
                        <a:t>Growth</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Internal stability, market expansion</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Reputation, complete organization</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02179435"/>
                  </a:ext>
                </a:extLst>
              </a:tr>
              <a:tr h="518160">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Top management style</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Individualistic, entrepreneurial</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000000"/>
                          </a:solidFill>
                          <a:effectLst/>
                          <a:latin typeface="+mn-lt"/>
                          <a:ea typeface="Calibri" panose="020F0502020204030204" pitchFamily="34" charset="0"/>
                          <a:cs typeface="Times New Roman" panose="02020603050405020304" pitchFamily="18" charset="0"/>
                        </a:rPr>
                        <a:t>Charismatic, direction-giving</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Delegation </a:t>
                      </a:r>
                      <a:r>
                        <a:rPr lang="en-US" sz="1400">
                          <a:solidFill>
                            <a:srgbClr val="231F20"/>
                          </a:solidFill>
                          <a:effectLst/>
                          <a:latin typeface="+mn-lt"/>
                          <a:ea typeface="Arial" panose="020B0604020202020204" pitchFamily="34" charset="0"/>
                          <a:cs typeface="Times New Roman" panose="02020603050405020304" pitchFamily="18" charset="0"/>
                        </a:rPr>
                        <a:t>with control</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l">
                        <a:spcBef>
                          <a:spcPts val="0"/>
                        </a:spcBef>
                        <a:spcAft>
                          <a:spcPts val="0"/>
                        </a:spcAft>
                      </a:pPr>
                      <a:r>
                        <a:rPr lang="en-US" sz="1400" dirty="0">
                          <a:solidFill>
                            <a:srgbClr val="231F20"/>
                          </a:solidFill>
                          <a:effectLst/>
                          <a:latin typeface="+mn-lt"/>
                          <a:ea typeface="Arial" panose="020B0604020202020204" pitchFamily="34" charset="0"/>
                          <a:cs typeface="Times New Roman" panose="02020603050405020304" pitchFamily="18" charset="0"/>
                        </a:rPr>
                        <a:t>Team approach, attack bureaucracy</a:t>
                      </a:r>
                      <a:endParaRPr lang="en-US" sz="1400" dirty="0">
                        <a:effectLst/>
                        <a:latin typeface="+mn-lt"/>
                        <a:ea typeface="Arial" panose="020B0604020202020204" pitchFamily="34"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9630397"/>
                  </a:ext>
                </a:extLst>
              </a:tr>
            </a:tbl>
          </a:graphicData>
        </a:graphic>
      </p:graphicFrame>
      <p:sp>
        <p:nvSpPr>
          <p:cNvPr id="4" name="Rectangle 3">
            <a:extLst>
              <a:ext uri="{FF2B5EF4-FFF2-40B4-BE49-F238E27FC236}">
                <a16:creationId xmlns:a16="http://schemas.microsoft.com/office/drawing/2014/main" id="{65B7150A-5066-4021-A417-A0E9094F2BD7}"/>
              </a:ext>
            </a:extLst>
          </p:cNvPr>
          <p:cNvSpPr/>
          <p:nvPr/>
        </p:nvSpPr>
        <p:spPr>
          <a:xfrm>
            <a:off x="772214" y="1169804"/>
            <a:ext cx="5782609" cy="369332"/>
          </a:xfrm>
          <a:prstGeom prst="rect">
            <a:avLst/>
          </a:prstGeom>
        </p:spPr>
        <p:txBody>
          <a:bodyPr wrap="none">
            <a:spAutoFit/>
          </a:bodyPr>
          <a:lstStyle/>
          <a:p>
            <a:r>
              <a:rPr lang="en-US" dirty="0"/>
              <a:t>Organization Characteristics During Four Stages of Life Cycle</a:t>
            </a:r>
            <a:endParaRPr lang="en-IE" dirty="0"/>
          </a:p>
        </p:txBody>
      </p:sp>
    </p:spTree>
    <p:extLst>
      <p:ext uri="{BB962C8B-B14F-4D97-AF65-F5344CB8AC3E}">
        <p14:creationId xmlns:p14="http://schemas.microsoft.com/office/powerpoint/2010/main" val="100528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What is Bureaucracy?</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5" y="808667"/>
            <a:ext cx="11497797" cy="4524315"/>
          </a:xfrm>
          <a:prstGeom prst="rect">
            <a:avLst/>
          </a:prstGeom>
        </p:spPr>
        <p:txBody>
          <a:bodyPr wrap="square">
            <a:spAutoFit/>
          </a:bodyPr>
          <a:lstStyle/>
          <a:p>
            <a:r>
              <a:rPr lang="en-US" dirty="0"/>
              <a:t>Sociologist Max Weber defined</a:t>
            </a:r>
            <a:r>
              <a:rPr lang="en-US" b="1" dirty="0"/>
              <a:t> bureaucracy </a:t>
            </a:r>
            <a:r>
              <a:rPr lang="en-US" dirty="0"/>
              <a:t>as a threat to personal liberties but the most efficient possible system for organizing.</a:t>
            </a:r>
          </a:p>
          <a:p>
            <a:endParaRPr lang="en-IE" dirty="0"/>
          </a:p>
          <a:p>
            <a:r>
              <a:rPr lang="en-IE" dirty="0"/>
              <a:t>A bureaucratic organization is a government agency or commercial business with a heavily enforced chain of command and tightly regulated operating procedures. It's an administrative system that relies on policies, rules and hierarchy in both public and private sector environments.</a:t>
            </a:r>
            <a:endParaRPr lang="en-US" dirty="0"/>
          </a:p>
          <a:p>
            <a:endParaRPr lang="en-US" dirty="0"/>
          </a:p>
          <a:p>
            <a:r>
              <a:rPr lang="en-US" dirty="0"/>
              <a:t>Six characteristics of bureaucracy include:  </a:t>
            </a:r>
          </a:p>
          <a:p>
            <a:pPr marL="342900" indent="-342900">
              <a:buFont typeface="+mj-lt"/>
              <a:buAutoNum type="arabicPeriod"/>
            </a:pPr>
            <a:r>
              <a:rPr lang="en-US" dirty="0"/>
              <a:t>Rules and procedures</a:t>
            </a:r>
          </a:p>
          <a:p>
            <a:pPr marL="342900" indent="-342900">
              <a:buFont typeface="+mj-lt"/>
              <a:buAutoNum type="arabicPeriod"/>
            </a:pPr>
            <a:r>
              <a:rPr lang="en-US" dirty="0"/>
              <a:t>Specialization and division of labor</a:t>
            </a:r>
          </a:p>
          <a:p>
            <a:pPr marL="342900" indent="-342900">
              <a:buFont typeface="+mj-lt"/>
              <a:buAutoNum type="arabicPeriod"/>
            </a:pPr>
            <a:r>
              <a:rPr lang="en-US" dirty="0"/>
              <a:t>Hierarchy of authority</a:t>
            </a:r>
          </a:p>
          <a:p>
            <a:pPr marL="342900" indent="-342900">
              <a:buFont typeface="+mj-lt"/>
              <a:buAutoNum type="arabicPeriod"/>
            </a:pPr>
            <a:r>
              <a:rPr lang="en-US" dirty="0"/>
              <a:t>Technically qualified personnel</a:t>
            </a:r>
          </a:p>
          <a:p>
            <a:pPr marL="342900" indent="-342900">
              <a:buFont typeface="+mj-lt"/>
              <a:buAutoNum type="arabicPeriod"/>
            </a:pPr>
            <a:r>
              <a:rPr lang="en-US" dirty="0"/>
              <a:t>Separation of position and position holder</a:t>
            </a:r>
          </a:p>
          <a:p>
            <a:pPr marL="342900" indent="-342900">
              <a:buFont typeface="+mj-lt"/>
              <a:buAutoNum type="arabicPeriod"/>
            </a:pPr>
            <a:r>
              <a:rPr lang="en-US" dirty="0"/>
              <a:t> Written communication and records</a:t>
            </a:r>
          </a:p>
          <a:p>
            <a:endParaRPr lang="en-IE" dirty="0"/>
          </a:p>
          <a:p>
            <a:endParaRPr lang="en-IE" dirty="0"/>
          </a:p>
        </p:txBody>
      </p:sp>
    </p:spTree>
    <p:extLst>
      <p:ext uri="{BB962C8B-B14F-4D97-AF65-F5344CB8AC3E}">
        <p14:creationId xmlns:p14="http://schemas.microsoft.com/office/powerpoint/2010/main" val="382668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Weber’s Dimensions of Bureaucracy</a:t>
            </a:r>
            <a:endParaRPr lang="en-IE" dirty="0"/>
          </a:p>
        </p:txBody>
      </p:sp>
      <p:pic>
        <p:nvPicPr>
          <p:cNvPr id="4" name="Picture 2" descr="Exhibit 10.4 Weber’s Dimensions of&#10;Bureaucracy&#10;A circular chart shows Bureaucracy as the central component and 6 sub components labeled as follows, Written communication and records; Rules and procedures; Specialization and division of labor; Hierarchy of authority; Technically qualified personnel; and Separate position from position holder. ">
            <a:extLst>
              <a:ext uri="{FF2B5EF4-FFF2-40B4-BE49-F238E27FC236}">
                <a16:creationId xmlns:a16="http://schemas.microsoft.com/office/drawing/2014/main" id="{BEB95397-5962-40DE-84D1-259BA3053FA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199548" y="990486"/>
            <a:ext cx="5792904" cy="43728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Rectangle 5">
            <a:extLst>
              <a:ext uri="{FF2B5EF4-FFF2-40B4-BE49-F238E27FC236}">
                <a16:creationId xmlns:a16="http://schemas.microsoft.com/office/drawing/2014/main" id="{83E8F825-1514-4C2D-8FC3-21E46630B7D0}"/>
              </a:ext>
            </a:extLst>
          </p:cNvPr>
          <p:cNvSpPr/>
          <p:nvPr/>
        </p:nvSpPr>
        <p:spPr>
          <a:xfrm>
            <a:off x="5327685" y="5493262"/>
            <a:ext cx="1879041" cy="246221"/>
          </a:xfrm>
          <a:prstGeom prst="rect">
            <a:avLst/>
          </a:prstGeom>
        </p:spPr>
        <p:txBody>
          <a:bodyPr wrap="none">
            <a:spAutoFit/>
          </a:bodyPr>
          <a:lstStyle/>
          <a:p>
            <a:r>
              <a:rPr lang="en-IE" sz="1000" dirty="0"/>
              <a:t>Image Source: Cengage Learning</a:t>
            </a:r>
          </a:p>
        </p:txBody>
      </p:sp>
    </p:spTree>
    <p:extLst>
      <p:ext uri="{BB962C8B-B14F-4D97-AF65-F5344CB8AC3E}">
        <p14:creationId xmlns:p14="http://schemas.microsoft.com/office/powerpoint/2010/main" val="2986894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Bureaucratic Organization</a:t>
            </a:r>
            <a:endParaRPr lang="en-IE" dirty="0"/>
          </a:p>
        </p:txBody>
      </p:sp>
      <p:sp>
        <p:nvSpPr>
          <p:cNvPr id="6" name="Rectangle 5">
            <a:extLst>
              <a:ext uri="{FF2B5EF4-FFF2-40B4-BE49-F238E27FC236}">
                <a16:creationId xmlns:a16="http://schemas.microsoft.com/office/drawing/2014/main" id="{83E8F825-1514-4C2D-8FC3-21E46630B7D0}"/>
              </a:ext>
            </a:extLst>
          </p:cNvPr>
          <p:cNvSpPr/>
          <p:nvPr/>
        </p:nvSpPr>
        <p:spPr>
          <a:xfrm>
            <a:off x="8902049" y="3509515"/>
            <a:ext cx="1160895" cy="246221"/>
          </a:xfrm>
          <a:prstGeom prst="rect">
            <a:avLst/>
          </a:prstGeom>
        </p:spPr>
        <p:txBody>
          <a:bodyPr wrap="none">
            <a:spAutoFit/>
          </a:bodyPr>
          <a:lstStyle/>
          <a:p>
            <a:r>
              <a:rPr lang="en-IE" sz="1000" dirty="0"/>
              <a:t>Image Source: UPS</a:t>
            </a:r>
          </a:p>
        </p:txBody>
      </p:sp>
      <p:pic>
        <p:nvPicPr>
          <p:cNvPr id="1026" name="Picture 2" descr="United Parcel Service - Wikipedia">
            <a:extLst>
              <a:ext uri="{FF2B5EF4-FFF2-40B4-BE49-F238E27FC236}">
                <a16:creationId xmlns:a16="http://schemas.microsoft.com/office/drawing/2014/main" id="{7A4FBC32-10ED-4F71-8131-C8B80270EB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01422" y="1083188"/>
            <a:ext cx="1962150" cy="233362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0B57C5B4-9DD0-4D8C-A86F-32D5457B3C2A}"/>
              </a:ext>
            </a:extLst>
          </p:cNvPr>
          <p:cNvSpPr/>
          <p:nvPr/>
        </p:nvSpPr>
        <p:spPr>
          <a:xfrm>
            <a:off x="566956" y="808667"/>
            <a:ext cx="7031048" cy="3416320"/>
          </a:xfrm>
          <a:prstGeom prst="rect">
            <a:avLst/>
          </a:prstGeom>
        </p:spPr>
        <p:txBody>
          <a:bodyPr wrap="square">
            <a:spAutoFit/>
          </a:bodyPr>
          <a:lstStyle/>
          <a:p>
            <a:r>
              <a:rPr lang="en-US" dirty="0"/>
              <a:t>UPS became very efficient through adoption of the bureaucratic model of organization.</a:t>
            </a:r>
          </a:p>
          <a:p>
            <a:endParaRPr lang="en-US" dirty="0"/>
          </a:p>
          <a:p>
            <a:r>
              <a:rPr lang="en-US" dirty="0"/>
              <a:t>Despite the strict rules, employees are satisfied, and UPS has a high retention rate because employees are treated well and paid well.  </a:t>
            </a:r>
          </a:p>
          <a:p>
            <a:endParaRPr lang="en-US" dirty="0"/>
          </a:p>
          <a:p>
            <a:r>
              <a:rPr lang="en-US" dirty="0"/>
              <a:t>Everyone is on a first-name basis and the company promotes from within based on merit.  </a:t>
            </a:r>
          </a:p>
          <a:p>
            <a:endParaRPr lang="en-US" dirty="0"/>
          </a:p>
          <a:p>
            <a:r>
              <a:rPr lang="en-US" dirty="0"/>
              <a:t>The emphasis on equality, fairness, and a promote-from-within mentality inspires loyalty and commitment throughout the ranks</a:t>
            </a:r>
            <a:endParaRPr lang="en-IE" dirty="0"/>
          </a:p>
          <a:p>
            <a:endParaRPr lang="en-IE" dirty="0"/>
          </a:p>
        </p:txBody>
      </p:sp>
    </p:spTree>
    <p:extLst>
      <p:ext uri="{BB962C8B-B14F-4D97-AF65-F5344CB8AC3E}">
        <p14:creationId xmlns:p14="http://schemas.microsoft.com/office/powerpoint/2010/main" val="1380686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Size and </a:t>
            </a:r>
            <a:r>
              <a:rPr lang="en-US"/>
              <a:t>Structural Control</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5" y="808667"/>
            <a:ext cx="11497797" cy="4829014"/>
          </a:xfrm>
          <a:prstGeom prst="rect">
            <a:avLst/>
          </a:prstGeom>
        </p:spPr>
        <p:txBody>
          <a:bodyPr wrap="square">
            <a:spAutoFit/>
          </a:bodyPr>
          <a:lstStyle/>
          <a:p>
            <a:pPr>
              <a:spcAft>
                <a:spcPct val="30000"/>
              </a:spcAft>
            </a:pPr>
            <a:r>
              <a:rPr lang="en-US" b="1" dirty="0"/>
              <a:t>Formalization:</a:t>
            </a:r>
          </a:p>
          <a:p>
            <a:pPr>
              <a:spcAft>
                <a:spcPct val="30000"/>
              </a:spcAft>
            </a:pPr>
            <a:r>
              <a:rPr lang="en-US" dirty="0"/>
              <a:t>Large organizations have greater </a:t>
            </a:r>
            <a:r>
              <a:rPr lang="en-US" b="1" dirty="0"/>
              <a:t>formalization</a:t>
            </a:r>
            <a:r>
              <a:rPr lang="en-US" dirty="0"/>
              <a:t>, referring to rules, procedures, and written documentation.  Large organizations rely on rules to achieve standardization </a:t>
            </a:r>
            <a:r>
              <a:rPr lang="en-US"/>
              <a:t>and control </a:t>
            </a:r>
            <a:r>
              <a:rPr lang="en-US" dirty="0"/>
              <a:t>across their large numbers of employees and departments.  </a:t>
            </a:r>
          </a:p>
          <a:p>
            <a:pPr>
              <a:spcAft>
                <a:spcPct val="30000"/>
              </a:spcAft>
            </a:pPr>
            <a:endParaRPr lang="en-US" dirty="0"/>
          </a:p>
          <a:p>
            <a:pPr>
              <a:spcAft>
                <a:spcPct val="30000"/>
              </a:spcAft>
            </a:pPr>
            <a:r>
              <a:rPr lang="en-US" b="1" dirty="0"/>
              <a:t>Centralization: </a:t>
            </a:r>
          </a:p>
          <a:p>
            <a:pPr>
              <a:spcAft>
                <a:spcPct val="30000"/>
              </a:spcAft>
            </a:pPr>
            <a:r>
              <a:rPr lang="en-US" dirty="0"/>
              <a:t>Refers to the level of hierarchy with authority to make decisions. In centralized organizations, decisions tend to be made at the top. However, due to their size and complexity, larger organizations must allow decision-making at lower levels, known as decentralization.</a:t>
            </a:r>
            <a:endParaRPr lang="en-IE" dirty="0"/>
          </a:p>
          <a:p>
            <a:pPr>
              <a:spcAft>
                <a:spcPct val="30000"/>
              </a:spcAft>
            </a:pPr>
            <a:endParaRPr lang="en-US" dirty="0"/>
          </a:p>
          <a:p>
            <a:pPr>
              <a:spcAft>
                <a:spcPct val="30000"/>
              </a:spcAft>
            </a:pPr>
            <a:r>
              <a:rPr lang="en-US" b="1" dirty="0"/>
              <a:t>Personnel</a:t>
            </a:r>
            <a:r>
              <a:rPr lang="en-US" dirty="0"/>
              <a:t> </a:t>
            </a:r>
            <a:r>
              <a:rPr lang="en-US" b="1" dirty="0"/>
              <a:t>ratios:</a:t>
            </a:r>
            <a:endParaRPr lang="en-US" dirty="0"/>
          </a:p>
          <a:p>
            <a:pPr>
              <a:spcAft>
                <a:spcPct val="30000"/>
              </a:spcAft>
            </a:pPr>
            <a:r>
              <a:rPr lang="en-US" dirty="0"/>
              <a:t>Personnel Rations for administrative, clerical, and professional support staff differ in large versus small organizations.  As organizations increase in size, the administrative ratio declines and the ratios for other support groups increase. Keeping costs for administrative, clerical, and professional support staff low represents an ongoing challenge for large organizations.</a:t>
            </a:r>
          </a:p>
        </p:txBody>
      </p:sp>
    </p:spTree>
    <p:extLst>
      <p:ext uri="{BB962C8B-B14F-4D97-AF65-F5344CB8AC3E}">
        <p14:creationId xmlns:p14="http://schemas.microsoft.com/office/powerpoint/2010/main" val="3861699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pPr algn="just">
              <a:spcAft>
                <a:spcPts val="0"/>
              </a:spcAft>
            </a:pPr>
            <a:r>
              <a:rPr lang="en-US" dirty="0"/>
              <a:t>Bureaucracy in a Changing World</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566955" y="808667"/>
            <a:ext cx="11497797" cy="4524315"/>
          </a:xfrm>
          <a:prstGeom prst="rect">
            <a:avLst/>
          </a:prstGeom>
        </p:spPr>
        <p:txBody>
          <a:bodyPr wrap="square">
            <a:spAutoFit/>
          </a:bodyPr>
          <a:lstStyle/>
          <a:p>
            <a:pPr algn="just">
              <a:spcAft>
                <a:spcPts val="0"/>
              </a:spcAft>
            </a:pPr>
            <a:r>
              <a:rPr lang="en-US" dirty="0">
                <a:latin typeface="Arial" panose="020B0604020202020204" pitchFamily="34" charset="0"/>
                <a:ea typeface="Times New Roman" panose="02020603050405020304" pitchFamily="18" charset="0"/>
                <a:cs typeface="Times New Roman" panose="02020603050405020304" pitchFamily="18" charset="0"/>
              </a:rPr>
              <a:t> </a:t>
            </a:r>
            <a:endParaRPr lang="en-IE" dirty="0">
              <a:latin typeface="BernhardMod BT"/>
              <a:ea typeface="Times New Roman" panose="02020603050405020304" pitchFamily="18" charset="0"/>
              <a:cs typeface="Times New Roman" panose="02020603050405020304" pitchFamily="18" charset="0"/>
            </a:endParaRPr>
          </a:p>
          <a:p>
            <a:pPr marL="285750" indent="-285750" algn="just">
              <a:spcAft>
                <a:spcPts val="0"/>
              </a:spcAft>
              <a:buFont typeface="Arial" panose="020B0604020202020204" pitchFamily="34" charset="0"/>
              <a:buChar char="•"/>
            </a:pPr>
            <a:r>
              <a:rPr lang="en-US" dirty="0"/>
              <a:t>As Weber predicted, bureaucracy met the needs of the industrial age very well. But today, with rapid environmental changes, machine-like bureaucracy may not function as well.  </a:t>
            </a:r>
          </a:p>
          <a:p>
            <a:pPr marL="285750" indent="-285750" algn="just">
              <a:spcAft>
                <a:spcPts val="0"/>
              </a:spcAft>
              <a:buFont typeface="Arial" panose="020B0604020202020204" pitchFamily="34" charset="0"/>
              <a:buChar char="•"/>
            </a:pPr>
            <a:endParaRPr lang="en-US" dirty="0"/>
          </a:p>
          <a:p>
            <a:pPr marL="285750" indent="-285750" algn="just">
              <a:spcAft>
                <a:spcPts val="0"/>
              </a:spcAft>
              <a:buFont typeface="Arial" panose="020B0604020202020204" pitchFamily="34" charset="0"/>
              <a:buChar char="•"/>
            </a:pPr>
            <a:r>
              <a:rPr lang="en-US" dirty="0"/>
              <a:t>Many business organizations need to reduce formalization and bureaucracy. </a:t>
            </a:r>
          </a:p>
          <a:p>
            <a:pPr marL="285750" indent="-285750" algn="just">
              <a:spcAft>
                <a:spcPts val="0"/>
              </a:spcAft>
              <a:buFont typeface="Arial" panose="020B0604020202020204" pitchFamily="34" charset="0"/>
              <a:buChar char="•"/>
            </a:pPr>
            <a:endParaRPr lang="en-US" dirty="0"/>
          </a:p>
          <a:p>
            <a:pPr marL="285750" indent="-285750" algn="just">
              <a:spcAft>
                <a:spcPts val="0"/>
              </a:spcAft>
              <a:buFont typeface="Arial" panose="020B0604020202020204" pitchFamily="34" charset="0"/>
              <a:buChar char="•"/>
            </a:pPr>
            <a:r>
              <a:rPr lang="en-US" dirty="0"/>
              <a:t>Narrowly defined job descriptions and excessive rules limit the creativity, flexibility, and rapid response needed in today’s knowledge-based organizations.</a:t>
            </a:r>
          </a:p>
          <a:p>
            <a:pPr marL="285750" indent="-285750" algn="just">
              <a:spcAft>
                <a:spcPts val="0"/>
              </a:spcAft>
              <a:buFont typeface="Arial" panose="020B0604020202020204" pitchFamily="34" charset="0"/>
              <a:buChar char="•"/>
            </a:pPr>
            <a:endParaRPr lang="en-US" dirty="0"/>
          </a:p>
          <a:p>
            <a:r>
              <a:rPr lang="en-US" dirty="0"/>
              <a:t>Steps that organizations can take to reduce bureaucracy include:</a:t>
            </a:r>
          </a:p>
          <a:p>
            <a:pPr marL="800100" lvl="1" indent="-342900">
              <a:buFont typeface="+mj-lt"/>
              <a:buAutoNum type="arabicPeriod"/>
            </a:pPr>
            <a:r>
              <a:rPr lang="en-US" dirty="0"/>
              <a:t>Cutting layers of the hierarchy</a:t>
            </a:r>
          </a:p>
          <a:p>
            <a:pPr marL="800100" lvl="1" indent="-342900">
              <a:buFont typeface="+mj-lt"/>
              <a:buAutoNum type="arabicPeriod"/>
            </a:pPr>
            <a:r>
              <a:rPr lang="en-US" dirty="0"/>
              <a:t>Keeping headquarters staff small</a:t>
            </a:r>
          </a:p>
          <a:p>
            <a:pPr marL="800100" lvl="1" indent="-342900">
              <a:buFont typeface="+mj-lt"/>
              <a:buAutoNum type="arabicPeriod"/>
            </a:pPr>
            <a:r>
              <a:rPr lang="en-US" dirty="0"/>
              <a:t>Giving lower-level employees greater freedom to make decisions without excessive rules and regulations</a:t>
            </a:r>
          </a:p>
          <a:p>
            <a:pPr marL="800100" lvl="1" indent="-342900">
              <a:buFont typeface="+mj-lt"/>
              <a:buAutoNum type="arabicPeriod"/>
            </a:pPr>
            <a:r>
              <a:rPr lang="en-US" dirty="0"/>
              <a:t>Leveraging their employees’ </a:t>
            </a:r>
            <a:r>
              <a:rPr lang="en-US" b="1" dirty="0"/>
              <a:t>professionalism</a:t>
            </a:r>
            <a:r>
              <a:rPr lang="en-US" dirty="0"/>
              <a:t> (formal training and experience) </a:t>
            </a:r>
          </a:p>
          <a:p>
            <a:pPr marL="800100" lvl="1" indent="-342900">
              <a:buFont typeface="+mj-lt"/>
              <a:buAutoNum type="arabicPeriod"/>
            </a:pPr>
            <a:r>
              <a:rPr lang="en-US" dirty="0"/>
              <a:t>Providing on-going training to employees</a:t>
            </a:r>
          </a:p>
          <a:p>
            <a:pPr marL="285750" indent="-285750" algn="just">
              <a:spcAft>
                <a:spcPts val="0"/>
              </a:spcAft>
              <a:buFont typeface="Arial" panose="020B0604020202020204" pitchFamily="34" charset="0"/>
              <a:buChar char="•"/>
            </a:pPr>
            <a:endParaRPr lang="en-IE" dirty="0"/>
          </a:p>
        </p:txBody>
      </p:sp>
    </p:spTree>
    <p:extLst>
      <p:ext uri="{BB962C8B-B14F-4D97-AF65-F5344CB8AC3E}">
        <p14:creationId xmlns:p14="http://schemas.microsoft.com/office/powerpoint/2010/main" val="365782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Bureaucracy and Other Forms </a:t>
            </a:r>
            <a:r>
              <a:rPr lang="en-US"/>
              <a:t>of Control</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0" y="639906"/>
            <a:ext cx="11497797" cy="2308324"/>
          </a:xfrm>
          <a:prstGeom prst="rect">
            <a:avLst/>
          </a:prstGeom>
        </p:spPr>
        <p:txBody>
          <a:bodyPr wrap="square">
            <a:spAutoFit/>
          </a:bodyPr>
          <a:lstStyle/>
          <a:p>
            <a:r>
              <a:rPr lang="en-US" dirty="0"/>
              <a:t>Three control strategies that organizations can adopt are </a:t>
            </a:r>
          </a:p>
          <a:p>
            <a:endParaRPr lang="en-US" b="1" dirty="0"/>
          </a:p>
          <a:p>
            <a:pPr marL="342900" indent="-342900">
              <a:buFont typeface="+mj-lt"/>
              <a:buAutoNum type="arabicPeriod"/>
            </a:pPr>
            <a:r>
              <a:rPr lang="en-US" b="1" dirty="0"/>
              <a:t>Bureaucratic Control</a:t>
            </a:r>
          </a:p>
          <a:p>
            <a:pPr marL="342900" indent="-342900">
              <a:buFont typeface="+mj-lt"/>
              <a:buAutoNum type="arabicPeriod"/>
            </a:pPr>
            <a:r>
              <a:rPr lang="en-US" b="1" dirty="0"/>
              <a:t>Market Control</a:t>
            </a:r>
          </a:p>
          <a:p>
            <a:pPr marL="342900" indent="-342900">
              <a:buFont typeface="+mj-lt"/>
              <a:buAutoNum type="arabicPeriod"/>
            </a:pPr>
            <a:r>
              <a:rPr lang="en-US" b="1" dirty="0"/>
              <a:t>Clan Control</a:t>
            </a:r>
          </a:p>
          <a:p>
            <a:pPr marL="342900" indent="-342900">
              <a:buFont typeface="+mj-lt"/>
              <a:buAutoNum type="arabicPeriod"/>
            </a:pPr>
            <a:endParaRPr lang="en-US" b="1" dirty="0"/>
          </a:p>
          <a:p>
            <a:endParaRPr lang="en-US" b="1" dirty="0"/>
          </a:p>
          <a:p>
            <a:r>
              <a:rPr lang="en-US" dirty="0"/>
              <a:t>Each form of control uses different types of information, but all three types may appear simultaneously in an organization</a:t>
            </a:r>
          </a:p>
        </p:txBody>
      </p:sp>
      <p:graphicFrame>
        <p:nvGraphicFramePr>
          <p:cNvPr id="6" name="Content Placeholder 3">
            <a:extLst>
              <a:ext uri="{FF2B5EF4-FFF2-40B4-BE49-F238E27FC236}">
                <a16:creationId xmlns:a16="http://schemas.microsoft.com/office/drawing/2014/main" id="{8B9B89EA-5200-4D8F-B9D6-104EED57CE9D}"/>
              </a:ext>
            </a:extLst>
          </p:cNvPr>
          <p:cNvGraphicFramePr>
            <a:graphicFrameLocks noGrp="1"/>
          </p:cNvGraphicFramePr>
          <p:nvPr>
            <p:ph idx="1"/>
            <p:extLst>
              <p:ext uri="{D42A27DB-BD31-4B8C-83A1-F6EECF244321}">
                <p14:modId xmlns:p14="http://schemas.microsoft.com/office/powerpoint/2010/main" val="3204077956"/>
              </p:ext>
            </p:extLst>
          </p:nvPr>
        </p:nvGraphicFramePr>
        <p:xfrm>
          <a:off x="692793" y="3445497"/>
          <a:ext cx="8229600" cy="2194560"/>
        </p:xfrm>
        <a:graphic>
          <a:graphicData uri="http://schemas.openxmlformats.org/drawingml/2006/table">
            <a:tbl>
              <a:tblPr firstRow="1" bandRow="1">
                <a:tableStyleId>{7E9639D4-E3E2-4D34-9284-5A2195B3D0D7}</a:tableStyleId>
              </a:tblPr>
              <a:tblGrid>
                <a:gridCol w="2286000">
                  <a:extLst>
                    <a:ext uri="{9D8B030D-6E8A-4147-A177-3AD203B41FA5}">
                      <a16:colId xmlns:a16="http://schemas.microsoft.com/office/drawing/2014/main" val="4189765843"/>
                    </a:ext>
                  </a:extLst>
                </a:gridCol>
                <a:gridCol w="5943600">
                  <a:extLst>
                    <a:ext uri="{9D8B030D-6E8A-4147-A177-3AD203B41FA5}">
                      <a16:colId xmlns:a16="http://schemas.microsoft.com/office/drawing/2014/main" val="924522602"/>
                    </a:ext>
                  </a:extLst>
                </a:gridCol>
              </a:tblGrid>
              <a:tr h="370840">
                <a:tc>
                  <a:txBody>
                    <a:bodyPr/>
                    <a:lstStyle/>
                    <a:p>
                      <a:r>
                        <a:rPr lang="en-US" sz="2400" dirty="0"/>
                        <a:t>Type</a:t>
                      </a:r>
                    </a:p>
                  </a:txBody>
                  <a:tcPr>
                    <a:lnB w="12700" cap="flat" cmpd="sng" algn="ctr">
                      <a:solidFill>
                        <a:schemeClr val="tx1"/>
                      </a:solidFill>
                      <a:prstDash val="solid"/>
                      <a:round/>
                      <a:headEnd type="none" w="med" len="med"/>
                      <a:tailEnd type="none" w="med" len="med"/>
                    </a:lnB>
                  </a:tcPr>
                </a:tc>
                <a:tc>
                  <a:txBody>
                    <a:bodyPr/>
                    <a:lstStyle/>
                    <a:p>
                      <a:r>
                        <a:rPr lang="en-US" sz="2400" dirty="0"/>
                        <a:t>Requirements</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3630672"/>
                  </a:ext>
                </a:extLst>
              </a:tr>
              <a:tr h="370840">
                <a:tc>
                  <a:txBody>
                    <a:bodyPr/>
                    <a:lstStyle/>
                    <a:p>
                      <a:r>
                        <a:rPr lang="en-US" sz="2400" b="0" i="0" u="none" strike="noStrike" kern="1200" baseline="0" dirty="0">
                          <a:solidFill>
                            <a:schemeClr val="tx1"/>
                          </a:solidFill>
                          <a:latin typeface="+mn-lt"/>
                          <a:ea typeface="+mn-ea"/>
                          <a:cs typeface="+mn-cs"/>
                        </a:rPr>
                        <a:t>Bureaucratic</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b="0" i="0" u="none" strike="noStrike" kern="1200" baseline="0" dirty="0">
                          <a:solidFill>
                            <a:schemeClr val="tx1"/>
                          </a:solidFill>
                          <a:latin typeface="+mn-lt"/>
                          <a:ea typeface="+mn-ea"/>
                          <a:cs typeface="+mn-cs"/>
                        </a:rPr>
                        <a:t>Rules, standards, hierarchy, legitimate authority</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5881966"/>
                  </a:ext>
                </a:extLst>
              </a:tr>
              <a:tr h="370840">
                <a:tc>
                  <a:txBody>
                    <a:bodyPr/>
                    <a:lstStyle/>
                    <a:p>
                      <a:r>
                        <a:rPr lang="en-US" sz="2400" b="0" i="0" u="none" strike="noStrike" kern="1200" baseline="0" dirty="0">
                          <a:solidFill>
                            <a:schemeClr val="tx1"/>
                          </a:solidFill>
                          <a:latin typeface="+mn-lt"/>
                          <a:ea typeface="+mn-ea"/>
                          <a:cs typeface="+mn-cs"/>
                        </a:rPr>
                        <a:t>Market</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b="0" i="0" u="none" strike="noStrike" kern="1200" baseline="0" dirty="0">
                          <a:solidFill>
                            <a:schemeClr val="tx1"/>
                          </a:solidFill>
                          <a:latin typeface="+mn-lt"/>
                          <a:ea typeface="+mn-ea"/>
                          <a:cs typeface="+mn-cs"/>
                        </a:rPr>
                        <a:t>Prices, competition, exchange relationship</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2059441"/>
                  </a:ext>
                </a:extLst>
              </a:tr>
              <a:tr h="370840">
                <a:tc>
                  <a:txBody>
                    <a:bodyPr/>
                    <a:lstStyle/>
                    <a:p>
                      <a:r>
                        <a:rPr lang="en-US" sz="2400" b="0" i="0" u="none" strike="noStrike" kern="1200" baseline="0" dirty="0">
                          <a:solidFill>
                            <a:schemeClr val="tx1"/>
                          </a:solidFill>
                          <a:latin typeface="+mn-lt"/>
                          <a:ea typeface="+mn-ea"/>
                          <a:cs typeface="+mn-cs"/>
                        </a:rPr>
                        <a:t>Clan</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b="0" i="0" u="none" strike="noStrike" kern="1200" baseline="0" dirty="0">
                          <a:solidFill>
                            <a:schemeClr val="tx1"/>
                          </a:solidFill>
                          <a:latin typeface="+mn-lt"/>
                          <a:ea typeface="+mn-ea"/>
                          <a:cs typeface="+mn-cs"/>
                        </a:rPr>
                        <a:t>Tradition, shared values and beliefs, trust</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55352571"/>
                  </a:ext>
                </a:extLst>
              </a:tr>
            </a:tbl>
          </a:graphicData>
        </a:graphic>
      </p:graphicFrame>
    </p:spTree>
    <p:extLst>
      <p:ext uri="{BB962C8B-B14F-4D97-AF65-F5344CB8AC3E}">
        <p14:creationId xmlns:p14="http://schemas.microsoft.com/office/powerpoint/2010/main" val="3340124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Bureaucracy and Other Forms </a:t>
            </a:r>
            <a:r>
              <a:rPr lang="en-US"/>
              <a:t>of Control</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0" y="639906"/>
            <a:ext cx="11497797" cy="5078313"/>
          </a:xfrm>
          <a:prstGeom prst="rect">
            <a:avLst/>
          </a:prstGeom>
        </p:spPr>
        <p:txBody>
          <a:bodyPr wrap="square">
            <a:spAutoFit/>
          </a:bodyPr>
          <a:lstStyle/>
          <a:p>
            <a:pPr marL="342900" indent="-342900">
              <a:buFont typeface="+mj-lt"/>
              <a:buAutoNum type="arabicPeriod"/>
            </a:pPr>
            <a:endParaRPr lang="en-US" b="1" dirty="0"/>
          </a:p>
          <a:p>
            <a:pPr marL="342900" indent="-342900">
              <a:buFont typeface="+mj-lt"/>
              <a:buAutoNum type="arabicPeriod"/>
            </a:pPr>
            <a:r>
              <a:rPr lang="en-US" b="1" dirty="0"/>
              <a:t>Bureaucratic control is </a:t>
            </a:r>
            <a:r>
              <a:rPr lang="en-US" dirty="0"/>
              <a:t>the use of rules, regulations, policies, hierarchy, documentation, and other bureaucratic mechanisms to standardize behavior and assess performance.  Some bureaucratic control is used in almost every organization.  Bases of control include rational-legal authority--based on employees’ belief in the legality of rules and the right of those elevated to positions of authority to issue commands; traditional authority belief in traditions and in the legitimacy of the status of people exercising authority through tradition; charismatic authority based on devotion to the exemplary character or heroism of an individual person and the order he or she defines.  Management control systems are the formalized routines, reports, and procedures that use information to maintain or alter patterns in organizational activity. </a:t>
            </a:r>
          </a:p>
          <a:p>
            <a:pPr marL="342900" indent="-342900">
              <a:buFont typeface="+mj-lt"/>
              <a:buAutoNum type="arabicPeriod"/>
            </a:pPr>
            <a:endParaRPr lang="en-US" dirty="0"/>
          </a:p>
          <a:p>
            <a:endParaRPr lang="en-US" dirty="0"/>
          </a:p>
          <a:p>
            <a:pPr marL="342900" indent="-342900">
              <a:buFont typeface="+mj-lt"/>
              <a:buAutoNum type="arabicPeriod"/>
            </a:pPr>
            <a:endParaRPr lang="en-US" dirty="0"/>
          </a:p>
          <a:p>
            <a:pPr marL="342900" indent="-342900">
              <a:buFont typeface="+mj-lt"/>
              <a:buAutoNum type="arabicPeriod" startAt="2"/>
            </a:pPr>
            <a:r>
              <a:rPr lang="en-US" b="1" dirty="0"/>
              <a:t>Market control</a:t>
            </a:r>
            <a:r>
              <a:rPr lang="en-US" dirty="0"/>
              <a:t> uses price-cost comparisons to evaluate performance. Market control requires price competition so that the price reflects the true value of outputs and is a measure of internal efficiency.  It is used primarily at the level of the entire organization, but can also be used in product divisions or profit centers.  The network organization illustrates market control.</a:t>
            </a:r>
            <a:endParaRPr lang="en-IE" dirty="0"/>
          </a:p>
          <a:p>
            <a:pPr marL="342900" indent="-342900">
              <a:buFont typeface="+mj-lt"/>
              <a:buAutoNum type="arabicPeriod" startAt="2"/>
            </a:pPr>
            <a:endParaRPr lang="en-IE" dirty="0"/>
          </a:p>
          <a:p>
            <a:endParaRPr lang="en-IE" dirty="0"/>
          </a:p>
        </p:txBody>
      </p:sp>
    </p:spTree>
    <p:extLst>
      <p:ext uri="{BB962C8B-B14F-4D97-AF65-F5344CB8AC3E}">
        <p14:creationId xmlns:p14="http://schemas.microsoft.com/office/powerpoint/2010/main" val="2612354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2027197"/>
            <a:ext cx="9144000" cy="2992141"/>
          </a:xfrm>
        </p:spPr>
        <p:txBody>
          <a:bodyPr>
            <a:normAutofit/>
          </a:bodyPr>
          <a:lstStyle/>
          <a:p>
            <a:r>
              <a:rPr lang="en-US" sz="5400" dirty="0"/>
              <a:t>Organizational Lifecycle</a:t>
            </a:r>
          </a:p>
        </p:txBody>
      </p:sp>
    </p:spTree>
    <p:extLst>
      <p:ext uri="{BB962C8B-B14F-4D97-AF65-F5344CB8AC3E}">
        <p14:creationId xmlns:p14="http://schemas.microsoft.com/office/powerpoint/2010/main" val="3984778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Bureaucracy and Other Forms of Control</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0" y="639906"/>
            <a:ext cx="11497797" cy="2031325"/>
          </a:xfrm>
          <a:prstGeom prst="rect">
            <a:avLst/>
          </a:prstGeom>
        </p:spPr>
        <p:txBody>
          <a:bodyPr wrap="square">
            <a:spAutoFit/>
          </a:bodyPr>
          <a:lstStyle/>
          <a:p>
            <a:pPr marL="342900" indent="-342900">
              <a:buFont typeface="+mj-lt"/>
              <a:buAutoNum type="arabicPeriod"/>
            </a:pPr>
            <a:endParaRPr lang="en-US" b="1" dirty="0"/>
          </a:p>
          <a:p>
            <a:pPr marL="342900" indent="-342900">
              <a:buFont typeface="+mj-lt"/>
              <a:buAutoNum type="arabicPeriod" startAt="3"/>
            </a:pPr>
            <a:r>
              <a:rPr lang="en-US" b="1" dirty="0"/>
              <a:t>Clan control</a:t>
            </a:r>
            <a:r>
              <a:rPr lang="en-US" dirty="0"/>
              <a:t> is the use of corporate culture, shared values, commitment, traditions, trust, and beliefs to control behavior.  People behave the way the culture expects because they are part of the group and want to belong.  It is used in organizations with a strong culture, because of personal involvement in and commitment to the organization's purpose.  Clan control is important when ambiguity and uncertainty are high. Managers act as mentors, role models, and agents for transmitting values.</a:t>
            </a:r>
            <a:endParaRPr lang="en-IE" dirty="0"/>
          </a:p>
          <a:p>
            <a:endParaRPr lang="en-IE" dirty="0"/>
          </a:p>
        </p:txBody>
      </p:sp>
      <p:pic>
        <p:nvPicPr>
          <p:cNvPr id="3" name="Picture 2">
            <a:extLst>
              <a:ext uri="{FF2B5EF4-FFF2-40B4-BE49-F238E27FC236}">
                <a16:creationId xmlns:a16="http://schemas.microsoft.com/office/drawing/2014/main" id="{B70CCCBE-7200-4822-9899-A46A209A2941}"/>
              </a:ext>
            </a:extLst>
          </p:cNvPr>
          <p:cNvPicPr>
            <a:picLocks noChangeAspect="1"/>
          </p:cNvPicPr>
          <p:nvPr/>
        </p:nvPicPr>
        <p:blipFill>
          <a:blip r:embed="rId2"/>
          <a:stretch>
            <a:fillRect/>
          </a:stretch>
        </p:blipFill>
        <p:spPr>
          <a:xfrm>
            <a:off x="3423992" y="2566514"/>
            <a:ext cx="4999830" cy="3240511"/>
          </a:xfrm>
          <a:prstGeom prst="rect">
            <a:avLst/>
          </a:prstGeom>
        </p:spPr>
      </p:pic>
      <p:sp>
        <p:nvSpPr>
          <p:cNvPr id="5" name="Rectangle 4">
            <a:extLst>
              <a:ext uri="{FF2B5EF4-FFF2-40B4-BE49-F238E27FC236}">
                <a16:creationId xmlns:a16="http://schemas.microsoft.com/office/drawing/2014/main" id="{1CBC6643-D7EB-44FE-9B8B-5D0C949708D1}"/>
              </a:ext>
            </a:extLst>
          </p:cNvPr>
          <p:cNvSpPr/>
          <p:nvPr/>
        </p:nvSpPr>
        <p:spPr>
          <a:xfrm>
            <a:off x="4890962" y="5788349"/>
            <a:ext cx="2032929" cy="246221"/>
          </a:xfrm>
          <a:prstGeom prst="rect">
            <a:avLst/>
          </a:prstGeom>
        </p:spPr>
        <p:txBody>
          <a:bodyPr wrap="none">
            <a:spAutoFit/>
          </a:bodyPr>
          <a:lstStyle/>
          <a:p>
            <a:r>
              <a:rPr lang="en-IE" sz="1000" dirty="0"/>
              <a:t>Image Source: </a:t>
            </a:r>
            <a:r>
              <a:rPr lang="en-IE" sz="1000" dirty="0" err="1"/>
              <a:t>ehab-badwi.medium</a:t>
            </a:r>
            <a:endParaRPr lang="en-IE" sz="1000" dirty="0"/>
          </a:p>
        </p:txBody>
      </p:sp>
    </p:spTree>
    <p:extLst>
      <p:ext uri="{BB962C8B-B14F-4D97-AF65-F5344CB8AC3E}">
        <p14:creationId xmlns:p14="http://schemas.microsoft.com/office/powerpoint/2010/main" val="17647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Examples of Rules at a Yacht Club</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1" y="1017650"/>
            <a:ext cx="8006592" cy="5252720"/>
          </a:xfrm>
          <a:prstGeom prst="rect">
            <a:avLst/>
          </a:prstGeom>
        </p:spPr>
        <p:txBody>
          <a:bodyPr wrap="square">
            <a:spAutoFit/>
          </a:bodyPr>
          <a:lstStyle/>
          <a:p>
            <a:pPr marL="342900" indent="-342900">
              <a:spcAft>
                <a:spcPts val="1000"/>
              </a:spcAft>
              <a:buFont typeface="+mj-lt"/>
              <a:buAutoNum type="arabicPeriod"/>
            </a:pPr>
            <a:r>
              <a:rPr lang="en-US" dirty="0"/>
              <a:t>Employees shall maintain a clean and well-dressed appearance at work.</a:t>
            </a:r>
          </a:p>
          <a:p>
            <a:pPr marL="342900" indent="-342900">
              <a:spcAft>
                <a:spcPts val="1000"/>
              </a:spcAft>
              <a:buFont typeface="+mj-lt"/>
              <a:buAutoNum type="arabicPeriod"/>
            </a:pPr>
            <a:r>
              <a:rPr lang="en-US" dirty="0"/>
              <a:t>The summer uniform is green shorts, black or brown belt, white shirt tucked in, and boat shoes. Frayed clothing is not allowed at the club.</a:t>
            </a:r>
          </a:p>
          <a:p>
            <a:pPr marL="342900" indent="-342900">
              <a:spcAft>
                <a:spcPts val="1000"/>
              </a:spcAft>
              <a:buFont typeface="+mj-lt"/>
              <a:buAutoNum type="arabicPeriod"/>
            </a:pPr>
            <a:r>
              <a:rPr lang="en-US" dirty="0"/>
              <a:t>Employees should arrive at work at or before the agreed-upon shift time.</a:t>
            </a:r>
          </a:p>
          <a:p>
            <a:pPr marL="342900" indent="-342900">
              <a:spcAft>
                <a:spcPts val="1000"/>
              </a:spcAft>
              <a:buFont typeface="+mj-lt"/>
              <a:buAutoNum type="arabicPeriod"/>
            </a:pPr>
            <a:r>
              <a:rPr lang="en-US" dirty="0"/>
              <a:t>Employees shall not smoke or consume alcohol on club property at any time.</a:t>
            </a:r>
          </a:p>
          <a:p>
            <a:pPr marL="342900" indent="-342900">
              <a:spcAft>
                <a:spcPts val="1000"/>
              </a:spcAft>
              <a:buFont typeface="+mj-lt"/>
              <a:buAutoNum type="arabicPeriod"/>
            </a:pPr>
            <a:r>
              <a:rPr lang="en-US" dirty="0"/>
              <a:t>Employees are required to be polite and helpful to members at all times.</a:t>
            </a:r>
          </a:p>
          <a:p>
            <a:pPr marL="342900" indent="-342900">
              <a:spcAft>
                <a:spcPts val="1000"/>
              </a:spcAft>
              <a:buFont typeface="+mj-lt"/>
              <a:buAutoNum type="arabicPeriod"/>
            </a:pPr>
            <a:r>
              <a:rPr lang="en-US" dirty="0"/>
              <a:t>Employees should remain a respectful distance from members and should not accept social invitations from members.</a:t>
            </a:r>
          </a:p>
          <a:p>
            <a:pPr marL="342900" indent="-342900">
              <a:spcAft>
                <a:spcPts val="1000"/>
              </a:spcAft>
              <a:buFont typeface="+mj-lt"/>
              <a:buAutoNum type="arabicPeriod"/>
            </a:pPr>
            <a:r>
              <a:rPr lang="en-US" dirty="0"/>
              <a:t>Employees should not be on club property when they are not working.</a:t>
            </a:r>
          </a:p>
          <a:p>
            <a:pPr marL="342900" indent="-342900">
              <a:spcAft>
                <a:spcPts val="1000"/>
              </a:spcAft>
              <a:buFont typeface="+mj-lt"/>
              <a:buAutoNum type="arabicPeriod"/>
            </a:pPr>
            <a:r>
              <a:rPr lang="en-US" dirty="0"/>
              <a:t>Employees are not permitted to use the club phones to make or receive personal calls.</a:t>
            </a:r>
          </a:p>
          <a:p>
            <a:pPr marL="342900" indent="-342900">
              <a:spcAft>
                <a:spcPts val="1000"/>
              </a:spcAft>
              <a:buFont typeface="+mj-lt"/>
              <a:buAutoNum type="arabicPeriod"/>
            </a:pPr>
            <a:r>
              <a:rPr lang="en-US" dirty="0"/>
              <a:t>Instructors must provide their own manuals and radio.</a:t>
            </a:r>
          </a:p>
          <a:p>
            <a:pPr marL="342900" indent="-342900">
              <a:spcAft>
                <a:spcPts val="1000"/>
              </a:spcAft>
              <a:buFont typeface="+mj-lt"/>
              <a:buAutoNum type="arabicPeriod"/>
            </a:pPr>
            <a:r>
              <a:rPr lang="en-US" dirty="0"/>
              <a:t>Maintenance employees must provide and use their own tools.</a:t>
            </a:r>
          </a:p>
          <a:p>
            <a:endParaRPr lang="en-IE" dirty="0"/>
          </a:p>
        </p:txBody>
      </p:sp>
      <p:pic>
        <p:nvPicPr>
          <p:cNvPr id="4" name="Picture 3">
            <a:extLst>
              <a:ext uri="{FF2B5EF4-FFF2-40B4-BE49-F238E27FC236}">
                <a16:creationId xmlns:a16="http://schemas.microsoft.com/office/drawing/2014/main" id="{FAE641C4-948B-4EE7-9ECE-61D58014CF88}"/>
              </a:ext>
            </a:extLst>
          </p:cNvPr>
          <p:cNvPicPr>
            <a:picLocks noChangeAspect="1"/>
          </p:cNvPicPr>
          <p:nvPr/>
        </p:nvPicPr>
        <p:blipFill>
          <a:blip r:embed="rId2"/>
          <a:stretch>
            <a:fillRect/>
          </a:stretch>
        </p:blipFill>
        <p:spPr>
          <a:xfrm>
            <a:off x="8469853" y="990486"/>
            <a:ext cx="3292125" cy="1272650"/>
          </a:xfrm>
          <a:prstGeom prst="rect">
            <a:avLst/>
          </a:prstGeom>
        </p:spPr>
      </p:pic>
      <p:pic>
        <p:nvPicPr>
          <p:cNvPr id="6" name="Picture 5">
            <a:extLst>
              <a:ext uri="{FF2B5EF4-FFF2-40B4-BE49-F238E27FC236}">
                <a16:creationId xmlns:a16="http://schemas.microsoft.com/office/drawing/2014/main" id="{A643A4FA-59E2-4D6B-975B-9E03F3C4A894}"/>
              </a:ext>
            </a:extLst>
          </p:cNvPr>
          <p:cNvPicPr>
            <a:picLocks noChangeAspect="1"/>
          </p:cNvPicPr>
          <p:nvPr/>
        </p:nvPicPr>
        <p:blipFill>
          <a:blip r:embed="rId3"/>
          <a:stretch>
            <a:fillRect/>
          </a:stretch>
        </p:blipFill>
        <p:spPr>
          <a:xfrm>
            <a:off x="8956100" y="4262464"/>
            <a:ext cx="2537680" cy="1425063"/>
          </a:xfrm>
          <a:prstGeom prst="rect">
            <a:avLst/>
          </a:prstGeom>
        </p:spPr>
      </p:pic>
      <p:pic>
        <p:nvPicPr>
          <p:cNvPr id="2050" name="Picture 2" descr="Yacht Club Overview | SignalHire Company Profile">
            <a:extLst>
              <a:ext uri="{FF2B5EF4-FFF2-40B4-BE49-F238E27FC236}">
                <a16:creationId xmlns:a16="http://schemas.microsoft.com/office/drawing/2014/main" id="{51401904-E2F0-469F-9BE3-5BE8F32B58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72440" y="2263136"/>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917060D2-4E2E-48A8-BCA1-9A720863D9F0}"/>
              </a:ext>
            </a:extLst>
          </p:cNvPr>
          <p:cNvSpPr/>
          <p:nvPr/>
        </p:nvSpPr>
        <p:spPr>
          <a:xfrm>
            <a:off x="9208475" y="5687527"/>
            <a:ext cx="1372492" cy="246221"/>
          </a:xfrm>
          <a:prstGeom prst="rect">
            <a:avLst/>
          </a:prstGeom>
        </p:spPr>
        <p:txBody>
          <a:bodyPr wrap="none">
            <a:spAutoFit/>
          </a:bodyPr>
          <a:lstStyle/>
          <a:p>
            <a:r>
              <a:rPr lang="en-IE" sz="1000" dirty="0"/>
              <a:t>Images Source: Google</a:t>
            </a:r>
          </a:p>
        </p:txBody>
      </p:sp>
    </p:spTree>
    <p:extLst>
      <p:ext uri="{BB962C8B-B14F-4D97-AF65-F5344CB8AC3E}">
        <p14:creationId xmlns:p14="http://schemas.microsoft.com/office/powerpoint/2010/main" val="1808364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Organizational Decline</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0" y="1017650"/>
            <a:ext cx="9378323" cy="2862322"/>
          </a:xfrm>
          <a:prstGeom prst="rect">
            <a:avLst/>
          </a:prstGeom>
        </p:spPr>
        <p:txBody>
          <a:bodyPr wrap="square">
            <a:spAutoFit/>
          </a:bodyPr>
          <a:lstStyle/>
          <a:p>
            <a:r>
              <a:rPr lang="en-US" b="1" dirty="0"/>
              <a:t>Organizational decline </a:t>
            </a:r>
            <a:r>
              <a:rPr lang="en-US" dirty="0"/>
              <a:t>is the decrease of an organization’s resources over time and is caused by:</a:t>
            </a:r>
          </a:p>
          <a:p>
            <a:endParaRPr lang="en-US" dirty="0"/>
          </a:p>
          <a:p>
            <a:pPr marL="342900" lvl="0" indent="-342900">
              <a:buFont typeface="+mj-lt"/>
              <a:buAutoNum type="arabicPeriod"/>
            </a:pPr>
            <a:r>
              <a:rPr lang="en-US" b="1" i="1" dirty="0"/>
              <a:t>Organizational atrophy</a:t>
            </a:r>
            <a:r>
              <a:rPr lang="en-US" b="1" dirty="0"/>
              <a:t> </a:t>
            </a:r>
            <a:r>
              <a:rPr lang="en-US" dirty="0"/>
              <a:t>occurs when organizations become inefficient and overly bureaucratized. Their ability to adapt to the environment deteriorates.</a:t>
            </a:r>
          </a:p>
          <a:p>
            <a:pPr marL="342900" lvl="0" indent="-342900">
              <a:buFont typeface="+mj-lt"/>
              <a:buAutoNum type="arabicPeriod"/>
            </a:pPr>
            <a:endParaRPr lang="en-IE" dirty="0"/>
          </a:p>
          <a:p>
            <a:pPr marL="342900" lvl="0" indent="-342900">
              <a:buFont typeface="+mj-lt"/>
              <a:buAutoNum type="arabicPeriod"/>
            </a:pPr>
            <a:r>
              <a:rPr lang="en-US" b="1" i="1" dirty="0"/>
              <a:t>Vulnerability</a:t>
            </a:r>
            <a:r>
              <a:rPr lang="en-US" dirty="0"/>
              <a:t> reflects an organization’s strategic inability to prosper in its environment.</a:t>
            </a:r>
          </a:p>
          <a:p>
            <a:pPr marL="342900" lvl="0" indent="-342900">
              <a:buFont typeface="+mj-lt"/>
              <a:buAutoNum type="arabicPeriod"/>
            </a:pPr>
            <a:endParaRPr lang="en-IE" dirty="0"/>
          </a:p>
          <a:p>
            <a:pPr marL="342900" lvl="0" indent="-342900">
              <a:buFont typeface="+mj-lt"/>
              <a:buAutoNum type="arabicPeriod"/>
            </a:pPr>
            <a:r>
              <a:rPr lang="en-US" b="1" i="1" dirty="0"/>
              <a:t>Environmental decline or competition</a:t>
            </a:r>
            <a:r>
              <a:rPr lang="en-US" b="1" dirty="0"/>
              <a:t> </a:t>
            </a:r>
            <a:r>
              <a:rPr lang="en-US" dirty="0"/>
              <a:t>refers to reduced energy and resources available to support an organization. </a:t>
            </a:r>
            <a:endParaRPr lang="en-IE" dirty="0"/>
          </a:p>
          <a:p>
            <a:endParaRPr lang="en-IE" dirty="0"/>
          </a:p>
        </p:txBody>
      </p:sp>
      <p:sp>
        <p:nvSpPr>
          <p:cNvPr id="9" name="Rectangle 8">
            <a:extLst>
              <a:ext uri="{FF2B5EF4-FFF2-40B4-BE49-F238E27FC236}">
                <a16:creationId xmlns:a16="http://schemas.microsoft.com/office/drawing/2014/main" id="{917060D2-4E2E-48A8-BCA1-9A720863D9F0}"/>
              </a:ext>
            </a:extLst>
          </p:cNvPr>
          <p:cNvSpPr/>
          <p:nvPr/>
        </p:nvSpPr>
        <p:spPr>
          <a:xfrm>
            <a:off x="5146821" y="5739845"/>
            <a:ext cx="1552028" cy="246221"/>
          </a:xfrm>
          <a:prstGeom prst="rect">
            <a:avLst/>
          </a:prstGeom>
        </p:spPr>
        <p:txBody>
          <a:bodyPr wrap="none">
            <a:spAutoFit/>
          </a:bodyPr>
          <a:lstStyle/>
          <a:p>
            <a:r>
              <a:rPr lang="en-IE" sz="1000" dirty="0"/>
              <a:t>Images Source: HR C-Suite</a:t>
            </a:r>
          </a:p>
        </p:txBody>
      </p:sp>
      <p:pic>
        <p:nvPicPr>
          <p:cNvPr id="3074" name="Picture 2" descr="5 Signs of a Declining Organization | HR C-Suite">
            <a:extLst>
              <a:ext uri="{FF2B5EF4-FFF2-40B4-BE49-F238E27FC236}">
                <a16:creationId xmlns:a16="http://schemas.microsoft.com/office/drawing/2014/main" id="{69C6E796-3060-4252-BBDD-7CDA6F6BE8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2870" y="3608975"/>
            <a:ext cx="5240394" cy="21020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879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US" dirty="0"/>
              <a:t>Kodak - Organizational Decline</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60" y="1017650"/>
            <a:ext cx="11565342" cy="2585323"/>
          </a:xfrm>
          <a:prstGeom prst="rect">
            <a:avLst/>
          </a:prstGeom>
        </p:spPr>
        <p:txBody>
          <a:bodyPr wrap="square">
            <a:spAutoFit/>
          </a:bodyPr>
          <a:lstStyle/>
          <a:p>
            <a:pPr marL="342900" indent="-342900">
              <a:buFont typeface="+mj-lt"/>
              <a:buAutoNum type="arabicPeriod"/>
            </a:pPr>
            <a:r>
              <a:rPr lang="en-IE" dirty="0"/>
              <a:t>The ignorance of new technology and not adapting to changing market needs initiated Kodak's downfall</a:t>
            </a:r>
          </a:p>
          <a:p>
            <a:pPr marL="342900" indent="-342900">
              <a:buFont typeface="+mj-lt"/>
              <a:buAutoNum type="arabicPeriod"/>
            </a:pPr>
            <a:r>
              <a:rPr lang="en-IE" dirty="0"/>
              <a:t>Kodak invested its funds in acquiring many small companies, depleting the money it could have used to promote the sales of digital cameras.</a:t>
            </a:r>
          </a:p>
          <a:p>
            <a:pPr marL="342900" indent="-342900">
              <a:buFont typeface="+mj-lt"/>
              <a:buAutoNum type="arabicPeriod"/>
            </a:pPr>
            <a:r>
              <a:rPr lang="en-IE" dirty="0"/>
              <a:t>Kodak wasted time promoting the use of film cameras instead of emulating its competitors. It completely ignored the feedback from the media and the market</a:t>
            </a:r>
          </a:p>
          <a:p>
            <a:pPr marL="342900" indent="-342900">
              <a:buFont typeface="+mj-lt"/>
              <a:buAutoNum type="arabicPeriod"/>
            </a:pPr>
            <a:r>
              <a:rPr lang="en-IE" dirty="0"/>
              <a:t>When Kodak finally understood and started the sales and the production of digital cameras, it was too late. Many big companies had already established themselves in the market by then and Kodak couldn't keep pace with the big shots</a:t>
            </a:r>
          </a:p>
          <a:p>
            <a:pPr marL="342900" indent="-342900">
              <a:buFont typeface="+mj-lt"/>
              <a:buAutoNum type="arabicPeriod"/>
            </a:pPr>
            <a:r>
              <a:rPr lang="en-IE" dirty="0"/>
              <a:t>In September 2011, the stock prices of Kodak hit an all-time low of $0.54 per share</a:t>
            </a:r>
          </a:p>
          <a:p>
            <a:pPr marL="342900" indent="-342900">
              <a:buFont typeface="+mj-lt"/>
              <a:buAutoNum type="arabicPeriod"/>
            </a:pPr>
            <a:r>
              <a:rPr lang="en-IE" dirty="0"/>
              <a:t>Kodak declared bankruptcy in 2012</a:t>
            </a:r>
          </a:p>
        </p:txBody>
      </p:sp>
      <p:sp>
        <p:nvSpPr>
          <p:cNvPr id="9" name="Rectangle 8">
            <a:extLst>
              <a:ext uri="{FF2B5EF4-FFF2-40B4-BE49-F238E27FC236}">
                <a16:creationId xmlns:a16="http://schemas.microsoft.com/office/drawing/2014/main" id="{917060D2-4E2E-48A8-BCA1-9A720863D9F0}"/>
              </a:ext>
            </a:extLst>
          </p:cNvPr>
          <p:cNvSpPr/>
          <p:nvPr/>
        </p:nvSpPr>
        <p:spPr>
          <a:xfrm>
            <a:off x="5146821" y="5739845"/>
            <a:ext cx="1324402" cy="246221"/>
          </a:xfrm>
          <a:prstGeom prst="rect">
            <a:avLst/>
          </a:prstGeom>
        </p:spPr>
        <p:txBody>
          <a:bodyPr wrap="none">
            <a:spAutoFit/>
          </a:bodyPr>
          <a:lstStyle/>
          <a:p>
            <a:r>
              <a:rPr lang="en-IE" sz="1000" dirty="0"/>
              <a:t>Images Source: Kodak</a:t>
            </a:r>
          </a:p>
        </p:txBody>
      </p:sp>
      <p:pic>
        <p:nvPicPr>
          <p:cNvPr id="3" name="Picture 2">
            <a:extLst>
              <a:ext uri="{FF2B5EF4-FFF2-40B4-BE49-F238E27FC236}">
                <a16:creationId xmlns:a16="http://schemas.microsoft.com/office/drawing/2014/main" id="{83F4F026-E379-4DC6-A357-F9504DA6DCC9}"/>
              </a:ext>
            </a:extLst>
          </p:cNvPr>
          <p:cNvPicPr>
            <a:picLocks noChangeAspect="1"/>
          </p:cNvPicPr>
          <p:nvPr/>
        </p:nvPicPr>
        <p:blipFill>
          <a:blip r:embed="rId2"/>
          <a:stretch>
            <a:fillRect/>
          </a:stretch>
        </p:blipFill>
        <p:spPr>
          <a:xfrm>
            <a:off x="600711" y="3907136"/>
            <a:ext cx="3038035" cy="1697725"/>
          </a:xfrm>
          <a:prstGeom prst="rect">
            <a:avLst/>
          </a:prstGeom>
        </p:spPr>
      </p:pic>
      <p:pic>
        <p:nvPicPr>
          <p:cNvPr id="4" name="Picture 3">
            <a:extLst>
              <a:ext uri="{FF2B5EF4-FFF2-40B4-BE49-F238E27FC236}">
                <a16:creationId xmlns:a16="http://schemas.microsoft.com/office/drawing/2014/main" id="{B09DD15B-F3CB-433C-A09D-47BD3A9891B3}"/>
              </a:ext>
            </a:extLst>
          </p:cNvPr>
          <p:cNvPicPr>
            <a:picLocks noChangeAspect="1"/>
          </p:cNvPicPr>
          <p:nvPr/>
        </p:nvPicPr>
        <p:blipFill>
          <a:blip r:embed="rId3"/>
          <a:stretch>
            <a:fillRect/>
          </a:stretch>
        </p:blipFill>
        <p:spPr>
          <a:xfrm>
            <a:off x="4162610" y="3809073"/>
            <a:ext cx="3046330" cy="1930772"/>
          </a:xfrm>
          <a:prstGeom prst="rect">
            <a:avLst/>
          </a:prstGeom>
        </p:spPr>
      </p:pic>
      <p:pic>
        <p:nvPicPr>
          <p:cNvPr id="5" name="Picture 4">
            <a:extLst>
              <a:ext uri="{FF2B5EF4-FFF2-40B4-BE49-F238E27FC236}">
                <a16:creationId xmlns:a16="http://schemas.microsoft.com/office/drawing/2014/main" id="{3249040C-6F67-45AD-AE6D-1318B7AFE900}"/>
              </a:ext>
            </a:extLst>
          </p:cNvPr>
          <p:cNvPicPr>
            <a:picLocks noChangeAspect="1"/>
          </p:cNvPicPr>
          <p:nvPr/>
        </p:nvPicPr>
        <p:blipFill>
          <a:blip r:embed="rId4"/>
          <a:stretch>
            <a:fillRect/>
          </a:stretch>
        </p:blipFill>
        <p:spPr>
          <a:xfrm>
            <a:off x="8279524" y="4028225"/>
            <a:ext cx="1760373" cy="1455546"/>
          </a:xfrm>
          <a:prstGeom prst="rect">
            <a:avLst/>
          </a:prstGeom>
        </p:spPr>
      </p:pic>
    </p:spTree>
    <p:extLst>
      <p:ext uri="{BB962C8B-B14F-4D97-AF65-F5344CB8AC3E}">
        <p14:creationId xmlns:p14="http://schemas.microsoft.com/office/powerpoint/2010/main" val="424443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2" y="236842"/>
            <a:ext cx="11354663" cy="753644"/>
          </a:xfrm>
        </p:spPr>
        <p:txBody>
          <a:bodyPr>
            <a:normAutofit/>
          </a:bodyPr>
          <a:lstStyle/>
          <a:p>
            <a:r>
              <a:rPr lang="en-US" dirty="0"/>
              <a:t>Five Stages of Organizational Decline</a:t>
            </a:r>
            <a:endParaRPr lang="en-IE" dirty="0"/>
          </a:p>
        </p:txBody>
      </p:sp>
      <p:sp>
        <p:nvSpPr>
          <p:cNvPr id="9" name="Rectangle 8">
            <a:extLst>
              <a:ext uri="{FF2B5EF4-FFF2-40B4-BE49-F238E27FC236}">
                <a16:creationId xmlns:a16="http://schemas.microsoft.com/office/drawing/2014/main" id="{917060D2-4E2E-48A8-BCA1-9A720863D9F0}"/>
              </a:ext>
            </a:extLst>
          </p:cNvPr>
          <p:cNvSpPr/>
          <p:nvPr/>
        </p:nvSpPr>
        <p:spPr>
          <a:xfrm>
            <a:off x="5041464" y="5681649"/>
            <a:ext cx="1879041" cy="246221"/>
          </a:xfrm>
          <a:prstGeom prst="rect">
            <a:avLst/>
          </a:prstGeom>
        </p:spPr>
        <p:txBody>
          <a:bodyPr wrap="none">
            <a:spAutoFit/>
          </a:bodyPr>
          <a:lstStyle/>
          <a:p>
            <a:r>
              <a:rPr lang="en-IE" sz="1000" dirty="0"/>
              <a:t>Image Source: Cengage Learning</a:t>
            </a:r>
          </a:p>
        </p:txBody>
      </p:sp>
      <p:pic>
        <p:nvPicPr>
          <p:cNvPr id="10" name="Picture 2" descr="Exhibit 10.8 Stages of Decline and the Widening Performance Gap&#10;An illustration shows an organization’s performance across different stages of decline and appropriate responses to reverse the decline at different stages.&#10;The five stages cover the beginning of an organization’s decline up to its dissolution and are labeled Stage 1, Blinded; Stage 2, Inaction; Stage 3, Faulty Action; Stage 4, Crisis; and Stage 5, Dissolution. Two curves, labeled Successful Organizational Performance and Declining Organizational Performance. Another curve labeled Appropriate Organizational Response indicates the effect of Prompt Action, Correct Action, and Effective Reorganization on organizational decline.&#10;In stage 1, organizations begin to show a decline in performance. The performance diverges into two curves. Due to an input, labeled good information, the successful organizational performance curve does not decline while the declining organizational performance curve declines significantly.&#10;In stage 2, the successful organizational performance curve does not decline and maintains its stable performance while the declining organizational performance curve continues to decline. The Appropriate Organizational Response curve labeled Prompt Action indicates a method to reverse the decline during inaction.&#10;In stage 3, the successful organizational performance curve does not decline and maintains its stable performance while the declining organizational performance curve continues to decline. The Appropriate Organizational Response curve labeled Correct Action indicates a method to reverse the decline during faulty action.&#10;In stage 4, the successful organizational performance curve does not decline and maintains its stable performance while the declining organizational performance curve continues to decline. The Appropriate Organizational Response curve labeled Effective Reorganization indicates a method to reverse the decline during a crisis.&#10;In stage 5, the successful organizational performance curve increases while the declining organizational performance curve has further declined showing a wide gap between the two curves. A text on the declining curve, labeled no choices, indicates that organizations face dissolution.&#10;">
            <a:extLst>
              <a:ext uri="{FF2B5EF4-FFF2-40B4-BE49-F238E27FC236}">
                <a16:creationId xmlns:a16="http://schemas.microsoft.com/office/drawing/2014/main" id="{E3FDE10B-F54B-4457-9A7D-54FD2858636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125118" y="796668"/>
            <a:ext cx="5711732" cy="4693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31734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10694786" cy="753644"/>
          </a:xfrm>
        </p:spPr>
        <p:txBody>
          <a:bodyPr>
            <a:normAutofit/>
          </a:bodyPr>
          <a:lstStyle/>
          <a:p>
            <a:r>
              <a:rPr lang="en-US" dirty="0"/>
              <a:t>Five Stages of Organizational Decline</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59" y="1017650"/>
            <a:ext cx="6559710" cy="4801314"/>
          </a:xfrm>
          <a:prstGeom prst="rect">
            <a:avLst/>
          </a:prstGeom>
        </p:spPr>
        <p:txBody>
          <a:bodyPr wrap="square">
            <a:spAutoFit/>
          </a:bodyPr>
          <a:lstStyle/>
          <a:p>
            <a:r>
              <a:rPr lang="en-US" dirty="0"/>
              <a:t>The </a:t>
            </a:r>
            <a:r>
              <a:rPr lang="en-US" b="1" dirty="0"/>
              <a:t>five stages of organizational decline </a:t>
            </a:r>
            <a:r>
              <a:rPr lang="en-US" dirty="0"/>
              <a:t>are presented in this model.</a:t>
            </a:r>
            <a:endParaRPr lang="en-IE" dirty="0"/>
          </a:p>
          <a:p>
            <a:pPr marL="342900" lvl="0" indent="-342900">
              <a:buFont typeface="+mj-lt"/>
              <a:buAutoNum type="arabicPeriod"/>
            </a:pPr>
            <a:r>
              <a:rPr lang="en-US" i="1" dirty="0"/>
              <a:t>Blinded stage</a:t>
            </a:r>
            <a:r>
              <a:rPr lang="en-US" dirty="0"/>
              <a:t>.  This is the internal and external change that threatens long-term survival and might require the organization to tighten up.</a:t>
            </a:r>
          </a:p>
          <a:p>
            <a:pPr marL="342900" lvl="0" indent="-342900">
              <a:buFont typeface="+mj-lt"/>
              <a:buAutoNum type="arabicPeriod"/>
            </a:pPr>
            <a:endParaRPr lang="en-IE" dirty="0"/>
          </a:p>
          <a:p>
            <a:pPr marL="342900" lvl="0" indent="-342900">
              <a:buFont typeface="+mj-lt"/>
              <a:buAutoNum type="arabicPeriod"/>
            </a:pPr>
            <a:r>
              <a:rPr lang="en-US" i="1" dirty="0"/>
              <a:t>Inaction stage</a:t>
            </a:r>
            <a:r>
              <a:rPr lang="en-US" dirty="0"/>
              <a:t>.  Denial occurs despite signs of deteriorating performance.</a:t>
            </a:r>
          </a:p>
          <a:p>
            <a:pPr marL="342900" lvl="0" indent="-342900">
              <a:buFont typeface="+mj-lt"/>
              <a:buAutoNum type="arabicPeriod"/>
            </a:pPr>
            <a:endParaRPr lang="en-IE" dirty="0"/>
          </a:p>
          <a:p>
            <a:pPr marL="342900" lvl="0" indent="-342900">
              <a:buFont typeface="+mj-lt"/>
              <a:buAutoNum type="arabicPeriod"/>
            </a:pPr>
            <a:r>
              <a:rPr lang="en-US" i="1" dirty="0"/>
              <a:t>Faulty action stage</a:t>
            </a:r>
            <a:r>
              <a:rPr lang="en-US" dirty="0"/>
              <a:t>.  During this stage, the company tries to take action, but it is not the correct action.</a:t>
            </a:r>
          </a:p>
          <a:p>
            <a:pPr marL="342900" lvl="0" indent="-342900">
              <a:buFont typeface="+mj-lt"/>
              <a:buAutoNum type="arabicPeriod"/>
            </a:pPr>
            <a:endParaRPr lang="en-IE" dirty="0"/>
          </a:p>
          <a:p>
            <a:pPr marL="342900" lvl="0" indent="-342900">
              <a:buFont typeface="+mj-lt"/>
              <a:buAutoNum type="arabicPeriod"/>
            </a:pPr>
            <a:r>
              <a:rPr lang="en-US" i="1" dirty="0"/>
              <a:t>Crisis stage.</a:t>
            </a:r>
            <a:r>
              <a:rPr lang="en-US" dirty="0"/>
              <a:t>  The organization experiences chaos, may go back to basics, and experiences panic and anger.</a:t>
            </a:r>
          </a:p>
          <a:p>
            <a:pPr marL="342900" lvl="0" indent="-342900">
              <a:buFont typeface="+mj-lt"/>
              <a:buAutoNum type="arabicPeriod"/>
            </a:pPr>
            <a:endParaRPr lang="en-IE" dirty="0"/>
          </a:p>
          <a:p>
            <a:pPr marL="342900" lvl="0" indent="-342900">
              <a:buFont typeface="+mj-lt"/>
              <a:buAutoNum type="arabicPeriod"/>
            </a:pPr>
            <a:r>
              <a:rPr lang="en-US" i="1" dirty="0"/>
              <a:t>Dissolution stage</a:t>
            </a:r>
            <a:r>
              <a:rPr lang="en-US" dirty="0"/>
              <a:t>. The organization is forced to close down in an orderly fashion.</a:t>
            </a:r>
            <a:endParaRPr lang="en-IE" dirty="0"/>
          </a:p>
        </p:txBody>
      </p:sp>
      <p:sp>
        <p:nvSpPr>
          <p:cNvPr id="9" name="Rectangle 8">
            <a:extLst>
              <a:ext uri="{FF2B5EF4-FFF2-40B4-BE49-F238E27FC236}">
                <a16:creationId xmlns:a16="http://schemas.microsoft.com/office/drawing/2014/main" id="{917060D2-4E2E-48A8-BCA1-9A720863D9F0}"/>
              </a:ext>
            </a:extLst>
          </p:cNvPr>
          <p:cNvSpPr/>
          <p:nvPr/>
        </p:nvSpPr>
        <p:spPr>
          <a:xfrm>
            <a:off x="8031423" y="4305847"/>
            <a:ext cx="1879041" cy="246221"/>
          </a:xfrm>
          <a:prstGeom prst="rect">
            <a:avLst/>
          </a:prstGeom>
        </p:spPr>
        <p:txBody>
          <a:bodyPr wrap="none">
            <a:spAutoFit/>
          </a:bodyPr>
          <a:lstStyle/>
          <a:p>
            <a:r>
              <a:rPr lang="en-IE" sz="1000" dirty="0"/>
              <a:t>Image Source: Cengage Learning</a:t>
            </a:r>
          </a:p>
        </p:txBody>
      </p:sp>
      <p:pic>
        <p:nvPicPr>
          <p:cNvPr id="10" name="Picture 2" descr="Exhibit 10.8 Stages of Decline and the Widening Performance Gap&#10;An illustration shows an organization’s performance across different stages of decline and appropriate responses to reverse the decline at different stages.&#10;The five stages cover the beginning of an organization’s decline up to its dissolution and are labeled Stage 1, Blinded; Stage 2, Inaction; Stage 3, Faulty Action; Stage 4, Crisis; and Stage 5, Dissolution. Two curves, labeled Successful Organizational Performance and Declining Organizational Performance. Another curve labeled Appropriate Organizational Response indicates the effect of Prompt Action, Correct Action, and Effective Reorganization on organizational decline.&#10;In stage 1, organizations begin to show a decline in performance. The performance diverges into two curves. Due to an input, labeled good information, the successful organizational performance curve does not decline while the declining organizational performance curve declines significantly.&#10;In stage 2, the successful organizational performance curve does not decline and maintains its stable performance while the declining organizational performance curve continues to decline. The Appropriate Organizational Response curve labeled Prompt Action indicates a method to reverse the decline during inaction.&#10;In stage 3, the successful organizational performance curve does not decline and maintains its stable performance while the declining organizational performance curve continues to decline. The Appropriate Organizational Response curve labeled Correct Action indicates a method to reverse the decline during faulty action.&#10;In stage 4, the successful organizational performance curve does not decline and maintains its stable performance while the declining organizational performance curve continues to decline. The Appropriate Organizational Response curve labeled Effective Reorganization indicates a method to reverse the decline during a crisis.&#10;In stage 5, the successful organizational performance curve increases while the declining organizational performance curve has further declined showing a wide gap between the two curves. A text on the declining curve, labeled no choices, indicates that organizations face dissolution.&#10;">
            <a:extLst>
              <a:ext uri="{FF2B5EF4-FFF2-40B4-BE49-F238E27FC236}">
                <a16:creationId xmlns:a16="http://schemas.microsoft.com/office/drawing/2014/main" id="{E3FDE10B-F54B-4457-9A7D-54FD2858636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119705" y="990486"/>
            <a:ext cx="3536431" cy="29059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1180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10694786" cy="753644"/>
          </a:xfrm>
        </p:spPr>
        <p:txBody>
          <a:bodyPr>
            <a:normAutofit/>
          </a:bodyPr>
          <a:lstStyle/>
          <a:p>
            <a:r>
              <a:rPr lang="en-US" dirty="0"/>
              <a:t>Organizational Design Essentials </a:t>
            </a:r>
            <a:endParaRPr lang="en-IE" dirty="0"/>
          </a:p>
        </p:txBody>
      </p:sp>
      <p:sp>
        <p:nvSpPr>
          <p:cNvPr id="8" name="Rectangle 7">
            <a:extLst>
              <a:ext uri="{FF2B5EF4-FFF2-40B4-BE49-F238E27FC236}">
                <a16:creationId xmlns:a16="http://schemas.microsoft.com/office/drawing/2014/main" id="{D2052424-12A2-4022-A0B8-0EA050FC1A6A}"/>
              </a:ext>
            </a:extLst>
          </p:cNvPr>
          <p:cNvSpPr/>
          <p:nvPr/>
        </p:nvSpPr>
        <p:spPr>
          <a:xfrm>
            <a:off x="463259" y="1017650"/>
            <a:ext cx="10830052" cy="4801314"/>
          </a:xfrm>
          <a:prstGeom prst="rect">
            <a:avLst/>
          </a:prstGeom>
        </p:spPr>
        <p:txBody>
          <a:bodyPr wrap="square">
            <a:spAutoFit/>
          </a:bodyPr>
          <a:lstStyle/>
          <a:p>
            <a:pPr marL="342900" indent="-342900">
              <a:buFont typeface="+mj-lt"/>
              <a:buAutoNum type="arabicPeriod"/>
            </a:pPr>
            <a:r>
              <a:rPr lang="en-US" dirty="0"/>
              <a:t>Organizations experience many pressures to grow, and large size is crucial to economic health in some industries.</a:t>
            </a:r>
          </a:p>
          <a:p>
            <a:pPr marL="342900" indent="-342900">
              <a:buFont typeface="+mj-lt"/>
              <a:buAutoNum type="arabicPeriod"/>
            </a:pPr>
            <a:endParaRPr lang="en-US" dirty="0"/>
          </a:p>
          <a:p>
            <a:pPr marL="342900" indent="-342900">
              <a:buFont typeface="+mj-lt"/>
              <a:buAutoNum type="arabicPeriod"/>
            </a:pPr>
            <a:r>
              <a:rPr lang="en-US" dirty="0"/>
              <a:t>Organizations evolve through distinct life-cycle stages as they grow and mature.</a:t>
            </a:r>
          </a:p>
          <a:p>
            <a:pPr marL="342900" indent="-342900">
              <a:buFont typeface="+mj-lt"/>
              <a:buAutoNum type="arabicPeriod"/>
            </a:pPr>
            <a:endParaRPr lang="en-US" dirty="0"/>
          </a:p>
          <a:p>
            <a:pPr marL="342900" indent="-342900">
              <a:buFont typeface="+mj-lt"/>
              <a:buAutoNum type="arabicPeriod"/>
            </a:pPr>
            <a:r>
              <a:rPr lang="en-US" dirty="0"/>
              <a:t>As organizations progress through the life cycle and grow larger and more complex, they generally take on bureaucratic characteristics.</a:t>
            </a:r>
          </a:p>
          <a:p>
            <a:pPr marL="342900" indent="-342900">
              <a:buFont typeface="+mj-lt"/>
              <a:buAutoNum type="arabicPeriod"/>
            </a:pPr>
            <a:endParaRPr lang="en-US" dirty="0"/>
          </a:p>
          <a:p>
            <a:pPr marL="342900" indent="-342900">
              <a:buFont typeface="+mj-lt"/>
              <a:buAutoNum type="arabicPeriod"/>
            </a:pPr>
            <a:r>
              <a:rPr lang="en-US" dirty="0"/>
              <a:t>In many large organizations, bureaucracy has come under attack with attempts to decentralize authority, flatten organization structure, reduce rules and written procedures, and create a small-company mindset.</a:t>
            </a:r>
          </a:p>
          <a:p>
            <a:pPr marL="342900" indent="-342900">
              <a:buFont typeface="+mj-lt"/>
              <a:buAutoNum type="arabicPeriod"/>
            </a:pPr>
            <a:endParaRPr lang="en-US" dirty="0"/>
          </a:p>
          <a:p>
            <a:pPr marL="342900" indent="-342900">
              <a:buFont typeface="+mj-lt"/>
              <a:buAutoNum type="arabicPeriod"/>
            </a:pPr>
            <a:r>
              <a:rPr lang="en-US" dirty="0"/>
              <a:t>All organizations, large and small, need systems for control, and managers may use a combination of control approaches to meet the organization’s needs.</a:t>
            </a:r>
          </a:p>
          <a:p>
            <a:pPr marL="342900" indent="-342900">
              <a:buFont typeface="+mj-lt"/>
              <a:buAutoNum type="arabicPeriod"/>
            </a:pPr>
            <a:endParaRPr lang="en-US" dirty="0"/>
          </a:p>
          <a:p>
            <a:pPr marL="342900" indent="-342900">
              <a:buFont typeface="+mj-lt"/>
              <a:buAutoNum type="arabicPeriod"/>
            </a:pPr>
            <a:r>
              <a:rPr lang="en-US" dirty="0"/>
              <a:t>It is the responsibility of managers to detect the signs of decline, implement necessary action, and reverse course.</a:t>
            </a:r>
          </a:p>
          <a:p>
            <a:endParaRPr lang="en-US" dirty="0"/>
          </a:p>
        </p:txBody>
      </p:sp>
    </p:spTree>
    <p:extLst>
      <p:ext uri="{BB962C8B-B14F-4D97-AF65-F5344CB8AC3E}">
        <p14:creationId xmlns:p14="http://schemas.microsoft.com/office/powerpoint/2010/main" val="1749169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Learning Objectives Completed</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416320"/>
          </a:xfrm>
          <a:prstGeom prst="rect">
            <a:avLst/>
          </a:prstGeom>
        </p:spPr>
        <p:txBody>
          <a:bodyPr wrap="square">
            <a:spAutoFit/>
          </a:bodyPr>
          <a:lstStyle/>
          <a:p>
            <a:pPr marL="457200" indent="-457200">
              <a:buFont typeface="+mj-lt"/>
              <a:buAutoNum type="arabicPeriod"/>
            </a:pPr>
            <a:r>
              <a:rPr lang="en-US" sz="2400" dirty="0"/>
              <a:t>Explain the advantages and disadvantages of large organization size.</a:t>
            </a:r>
          </a:p>
          <a:p>
            <a:pPr marL="457200" indent="-457200">
              <a:buFont typeface="+mj-lt"/>
              <a:buAutoNum type="arabicPeriod"/>
            </a:pPr>
            <a:r>
              <a:rPr lang="en-US" sz="2400" dirty="0"/>
              <a:t>Describe how an organization progresses through four stages of the organizational life cycle.</a:t>
            </a:r>
          </a:p>
          <a:p>
            <a:pPr marL="457200" indent="-457200">
              <a:buFont typeface="+mj-lt"/>
              <a:buAutoNum type="arabicPeriod"/>
            </a:pPr>
            <a:r>
              <a:rPr lang="en-US" sz="2400" dirty="0"/>
              <a:t>Define the characteristics of bureaucracy.</a:t>
            </a:r>
          </a:p>
          <a:p>
            <a:pPr marL="457200" indent="-457200">
              <a:buFont typeface="+mj-lt"/>
              <a:buAutoNum type="arabicPeriod"/>
            </a:pPr>
            <a:r>
              <a:rPr lang="en-US" sz="2400" dirty="0"/>
              <a:t>Compare large organizations and small organizations along the dimensions of formalization, centralization, and personnel ratios.</a:t>
            </a:r>
          </a:p>
          <a:p>
            <a:pPr marL="457200" indent="-457200">
              <a:buFont typeface="+mj-lt"/>
              <a:buAutoNum type="arabicPeriod"/>
            </a:pPr>
            <a:r>
              <a:rPr lang="en-US" sz="2400" dirty="0"/>
              <a:t>Identify approaches to reducing bureaucracy in large organizations.</a:t>
            </a:r>
          </a:p>
          <a:p>
            <a:pPr marL="457200" indent="-457200">
              <a:buFont typeface="+mj-lt"/>
              <a:buAutoNum type="arabicPeriod"/>
            </a:pPr>
            <a:r>
              <a:rPr lang="en-US" sz="2400" dirty="0"/>
              <a:t>Contrast market and clan control with bureaucratic control.</a:t>
            </a:r>
          </a:p>
          <a:p>
            <a:pPr marL="457200" indent="-457200">
              <a:buFont typeface="+mj-lt"/>
              <a:buAutoNum type="arabicPeriod"/>
            </a:pPr>
            <a:r>
              <a:rPr lang="en-US" sz="2400" dirty="0"/>
              <a:t>Describe the model of decline stages.</a:t>
            </a:r>
          </a:p>
        </p:txBody>
      </p:sp>
    </p:spTree>
    <p:extLst>
      <p:ext uri="{BB962C8B-B14F-4D97-AF65-F5344CB8AC3E}">
        <p14:creationId xmlns:p14="http://schemas.microsoft.com/office/powerpoint/2010/main" val="302903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Learning Objective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416320"/>
          </a:xfrm>
          <a:prstGeom prst="rect">
            <a:avLst/>
          </a:prstGeom>
        </p:spPr>
        <p:txBody>
          <a:bodyPr wrap="square">
            <a:spAutoFit/>
          </a:bodyPr>
          <a:lstStyle/>
          <a:p>
            <a:pPr marL="457200" indent="-457200">
              <a:buFont typeface="+mj-lt"/>
              <a:buAutoNum type="arabicPeriod"/>
            </a:pPr>
            <a:r>
              <a:rPr lang="en-US" sz="2400" dirty="0"/>
              <a:t>Explain the challenges of large organization size.</a:t>
            </a:r>
          </a:p>
          <a:p>
            <a:pPr marL="457200" indent="-457200">
              <a:buFont typeface="+mj-lt"/>
              <a:buAutoNum type="arabicPeriod"/>
            </a:pPr>
            <a:r>
              <a:rPr lang="en-US" sz="2400" dirty="0"/>
              <a:t>Describe how an organization progresses through four stages of the organizational life cycle.</a:t>
            </a:r>
          </a:p>
          <a:p>
            <a:pPr marL="457200" indent="-457200">
              <a:buFont typeface="+mj-lt"/>
              <a:buAutoNum type="arabicPeriod"/>
            </a:pPr>
            <a:r>
              <a:rPr lang="en-US" sz="2400" dirty="0"/>
              <a:t>Define the characteristics of bureaucracy.</a:t>
            </a:r>
          </a:p>
          <a:p>
            <a:pPr marL="457200" indent="-457200">
              <a:buFont typeface="+mj-lt"/>
              <a:buAutoNum type="arabicPeriod"/>
            </a:pPr>
            <a:r>
              <a:rPr lang="en-US" sz="2400" dirty="0"/>
              <a:t>Compare large organizations and small organizations along the dimensions of formalization, centralization, and personnel ratios.</a:t>
            </a:r>
          </a:p>
          <a:p>
            <a:pPr marL="457200" indent="-457200">
              <a:buFont typeface="+mj-lt"/>
              <a:buAutoNum type="arabicPeriod"/>
            </a:pPr>
            <a:r>
              <a:rPr lang="en-US" sz="2400" dirty="0"/>
              <a:t>Identify approaches to reducing bureaucracy in large organizations.</a:t>
            </a:r>
          </a:p>
          <a:p>
            <a:pPr marL="457200" indent="-457200">
              <a:buFont typeface="+mj-lt"/>
              <a:buAutoNum type="arabicPeriod"/>
            </a:pPr>
            <a:r>
              <a:rPr lang="en-US" sz="2400" dirty="0"/>
              <a:t>Contrast market and clan control with bureaucratic control.</a:t>
            </a:r>
          </a:p>
          <a:p>
            <a:pPr marL="457200" indent="-457200">
              <a:buFont typeface="+mj-lt"/>
              <a:buAutoNum type="arabicPeriod"/>
            </a:pPr>
            <a:r>
              <a:rPr lang="en-US" sz="2400" dirty="0"/>
              <a:t>Describe the model of decline stages.</a:t>
            </a:r>
          </a:p>
        </p:txBody>
      </p:sp>
    </p:spTree>
    <p:extLst>
      <p:ext uri="{BB962C8B-B14F-4D97-AF65-F5344CB8AC3E}">
        <p14:creationId xmlns:p14="http://schemas.microsoft.com/office/powerpoint/2010/main" val="2337081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Organization Size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3416320"/>
          </a:xfrm>
          <a:prstGeom prst="rect">
            <a:avLst/>
          </a:prstGeom>
        </p:spPr>
        <p:txBody>
          <a:bodyPr wrap="square">
            <a:spAutoFit/>
          </a:bodyPr>
          <a:lstStyle/>
          <a:p>
            <a:r>
              <a:rPr lang="en-US" b="1" dirty="0"/>
              <a:t>Pressures for Growth</a:t>
            </a:r>
            <a:endParaRPr lang="en-IE" b="1" dirty="0"/>
          </a:p>
          <a:p>
            <a:r>
              <a:rPr lang="en-US" dirty="0"/>
              <a:t>Every entrepreneur wants the company grow fast and large however, some companies that have resisted the pressure for endless growth and focused on different goals. </a:t>
            </a:r>
          </a:p>
          <a:p>
            <a:pPr marL="742950" lvl="1" indent="-285750">
              <a:buFont typeface="Arial" panose="020B0604020202020204" pitchFamily="34" charset="0"/>
              <a:buChar char="•"/>
            </a:pPr>
            <a:r>
              <a:rPr lang="en-US" dirty="0"/>
              <a:t>Industry consolidation, global expansion, and diversification have made firms grow</a:t>
            </a:r>
          </a:p>
          <a:p>
            <a:pPr marL="742950" lvl="1" indent="-285750">
              <a:buFont typeface="Arial" panose="020B0604020202020204" pitchFamily="34" charset="0"/>
              <a:buChar char="•"/>
            </a:pPr>
            <a:r>
              <a:rPr lang="en-US" dirty="0"/>
              <a:t>Organizations strive for growth to acquire the size and resources needed for global competition, to invest in new technology, and </a:t>
            </a:r>
            <a:r>
              <a:rPr lang="en-US"/>
              <a:t>to control </a:t>
            </a:r>
            <a:r>
              <a:rPr lang="en-US" dirty="0"/>
              <a:t>distribution channels</a:t>
            </a:r>
          </a:p>
          <a:p>
            <a:endParaRPr lang="en-US" dirty="0"/>
          </a:p>
          <a:p>
            <a:endParaRPr lang="en-US" dirty="0"/>
          </a:p>
          <a:p>
            <a:r>
              <a:rPr lang="en-US" dirty="0"/>
              <a:t>Despite the proliferation of new, small organizations, giants such as Toyota and Walmart continue to grow. To stop growing is to stagnate. </a:t>
            </a:r>
          </a:p>
          <a:p>
            <a:endParaRPr lang="en-US" dirty="0"/>
          </a:p>
          <a:p>
            <a:r>
              <a:rPr lang="en-IE" dirty="0"/>
              <a:t>Customers </a:t>
            </a:r>
            <a:r>
              <a:rPr lang="en-US" dirty="0"/>
              <a:t>may not have their demands fully met or that competitors will increase market share.</a:t>
            </a:r>
            <a:endParaRPr lang="en-IE" dirty="0"/>
          </a:p>
        </p:txBody>
      </p:sp>
      <p:pic>
        <p:nvPicPr>
          <p:cNvPr id="3" name="Picture 2">
            <a:extLst>
              <a:ext uri="{FF2B5EF4-FFF2-40B4-BE49-F238E27FC236}">
                <a16:creationId xmlns:a16="http://schemas.microsoft.com/office/drawing/2014/main" id="{28236D37-323C-41EA-A624-691E6C55F926}"/>
              </a:ext>
            </a:extLst>
          </p:cNvPr>
          <p:cNvPicPr>
            <a:picLocks noChangeAspect="1"/>
          </p:cNvPicPr>
          <p:nvPr/>
        </p:nvPicPr>
        <p:blipFill>
          <a:blip r:embed="rId2"/>
          <a:stretch>
            <a:fillRect/>
          </a:stretch>
        </p:blipFill>
        <p:spPr>
          <a:xfrm>
            <a:off x="4524553" y="4136210"/>
            <a:ext cx="3142894" cy="1708553"/>
          </a:xfrm>
          <a:prstGeom prst="rect">
            <a:avLst/>
          </a:prstGeom>
        </p:spPr>
      </p:pic>
      <p:sp>
        <p:nvSpPr>
          <p:cNvPr id="5" name="Rectangle 4">
            <a:extLst>
              <a:ext uri="{FF2B5EF4-FFF2-40B4-BE49-F238E27FC236}">
                <a16:creationId xmlns:a16="http://schemas.microsoft.com/office/drawing/2014/main" id="{7C50B0B1-9906-46A1-83FF-36CEE836C915}"/>
              </a:ext>
            </a:extLst>
          </p:cNvPr>
          <p:cNvSpPr/>
          <p:nvPr/>
        </p:nvSpPr>
        <p:spPr>
          <a:xfrm>
            <a:off x="4909153" y="5803112"/>
            <a:ext cx="1322798" cy="246221"/>
          </a:xfrm>
          <a:prstGeom prst="rect">
            <a:avLst/>
          </a:prstGeom>
        </p:spPr>
        <p:txBody>
          <a:bodyPr wrap="none">
            <a:spAutoFit/>
          </a:bodyPr>
          <a:lstStyle/>
          <a:p>
            <a:r>
              <a:rPr lang="en-IE" sz="1000" dirty="0"/>
              <a:t>Image Source: Google</a:t>
            </a:r>
          </a:p>
        </p:txBody>
      </p:sp>
    </p:spTree>
    <p:extLst>
      <p:ext uri="{BB962C8B-B14F-4D97-AF65-F5344CB8AC3E}">
        <p14:creationId xmlns:p14="http://schemas.microsoft.com/office/powerpoint/2010/main" val="191992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Organization Size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11065720" cy="2336024"/>
          </a:xfrm>
          <a:prstGeom prst="rect">
            <a:avLst/>
          </a:prstGeom>
        </p:spPr>
        <p:txBody>
          <a:bodyPr wrap="square">
            <a:spAutoFit/>
          </a:bodyPr>
          <a:lstStyle/>
          <a:p>
            <a:pPr>
              <a:lnSpc>
                <a:spcPct val="90000"/>
              </a:lnSpc>
            </a:pPr>
            <a:r>
              <a:rPr lang="en-US" b="1" dirty="0"/>
              <a:t>Dilemmas of Organization Size</a:t>
            </a:r>
          </a:p>
          <a:p>
            <a:pPr>
              <a:lnSpc>
                <a:spcPct val="90000"/>
              </a:lnSpc>
            </a:pPr>
            <a:endParaRPr lang="en-US" b="1" dirty="0"/>
          </a:p>
          <a:p>
            <a:pPr>
              <a:lnSpc>
                <a:spcPct val="90000"/>
              </a:lnSpc>
            </a:pPr>
            <a:r>
              <a:rPr lang="en-US" dirty="0"/>
              <a:t>Large organizations are better able to weather economic downturns and can get back to business more quickly following a disaster</a:t>
            </a:r>
          </a:p>
          <a:p>
            <a:pPr>
              <a:lnSpc>
                <a:spcPct val="90000"/>
              </a:lnSpc>
            </a:pPr>
            <a:endParaRPr lang="en-US" dirty="0"/>
          </a:p>
          <a:p>
            <a:pPr>
              <a:lnSpc>
                <a:spcPct val="90000"/>
              </a:lnSpc>
            </a:pPr>
            <a:r>
              <a:rPr lang="en-US" dirty="0"/>
              <a:t>Small companies are flexible and responsive, with a flat structure and an organic, free-flowing management style </a:t>
            </a:r>
          </a:p>
          <a:p>
            <a:pPr>
              <a:lnSpc>
                <a:spcPct val="90000"/>
              </a:lnSpc>
            </a:pPr>
            <a:endParaRPr lang="en-US" dirty="0"/>
          </a:p>
          <a:p>
            <a:pPr>
              <a:lnSpc>
                <a:spcPct val="90000"/>
              </a:lnSpc>
            </a:pPr>
            <a:r>
              <a:rPr lang="en-US" dirty="0"/>
              <a:t>Big-company/small-company hybrids” combine a large corporation’s resources and reach with a small company’s simplicity and flexibility</a:t>
            </a:r>
          </a:p>
        </p:txBody>
      </p:sp>
      <p:sp>
        <p:nvSpPr>
          <p:cNvPr id="5" name="Rectangle 4">
            <a:extLst>
              <a:ext uri="{FF2B5EF4-FFF2-40B4-BE49-F238E27FC236}">
                <a16:creationId xmlns:a16="http://schemas.microsoft.com/office/drawing/2014/main" id="{7C50B0B1-9906-46A1-83FF-36CEE836C915}"/>
              </a:ext>
            </a:extLst>
          </p:cNvPr>
          <p:cNvSpPr/>
          <p:nvPr/>
        </p:nvSpPr>
        <p:spPr>
          <a:xfrm>
            <a:off x="4909153" y="5803112"/>
            <a:ext cx="1322798" cy="246221"/>
          </a:xfrm>
          <a:prstGeom prst="rect">
            <a:avLst/>
          </a:prstGeom>
        </p:spPr>
        <p:txBody>
          <a:bodyPr wrap="none">
            <a:spAutoFit/>
          </a:bodyPr>
          <a:lstStyle/>
          <a:p>
            <a:r>
              <a:rPr lang="en-IE" sz="1000" dirty="0"/>
              <a:t>Image Source: Google</a:t>
            </a:r>
          </a:p>
        </p:txBody>
      </p:sp>
      <p:pic>
        <p:nvPicPr>
          <p:cNvPr id="4" name="Picture 3">
            <a:extLst>
              <a:ext uri="{FF2B5EF4-FFF2-40B4-BE49-F238E27FC236}">
                <a16:creationId xmlns:a16="http://schemas.microsoft.com/office/drawing/2014/main" id="{0A51DC2B-D408-435F-80CD-CE3E31EA5162}"/>
              </a:ext>
            </a:extLst>
          </p:cNvPr>
          <p:cNvPicPr>
            <a:picLocks noChangeAspect="1"/>
          </p:cNvPicPr>
          <p:nvPr/>
        </p:nvPicPr>
        <p:blipFill>
          <a:blip r:embed="rId2"/>
          <a:stretch>
            <a:fillRect/>
          </a:stretch>
        </p:blipFill>
        <p:spPr>
          <a:xfrm>
            <a:off x="4421890" y="3905054"/>
            <a:ext cx="2752778" cy="1696755"/>
          </a:xfrm>
          <a:prstGeom prst="rect">
            <a:avLst/>
          </a:prstGeom>
        </p:spPr>
      </p:pic>
    </p:spTree>
    <p:extLst>
      <p:ext uri="{BB962C8B-B14F-4D97-AF65-F5344CB8AC3E}">
        <p14:creationId xmlns:p14="http://schemas.microsoft.com/office/powerpoint/2010/main" val="665206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Organization Size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5452104" cy="5050613"/>
          </a:xfrm>
          <a:prstGeom prst="rect">
            <a:avLst/>
          </a:prstGeom>
        </p:spPr>
        <p:txBody>
          <a:bodyPr wrap="square">
            <a:spAutoFit/>
          </a:bodyPr>
          <a:lstStyle/>
          <a:p>
            <a:pPr>
              <a:lnSpc>
                <a:spcPct val="90000"/>
              </a:lnSpc>
            </a:pPr>
            <a:r>
              <a:rPr lang="en-US" b="1" dirty="0"/>
              <a:t>Dilemmas of Organization Size</a:t>
            </a:r>
          </a:p>
          <a:p>
            <a:r>
              <a:rPr lang="en-US" dirty="0"/>
              <a:t>Differences between large versus small size are summarized in the figure on the right. </a:t>
            </a:r>
          </a:p>
          <a:p>
            <a:endParaRPr lang="en-US" dirty="0"/>
          </a:p>
          <a:p>
            <a:r>
              <a:rPr lang="en-US" dirty="0"/>
              <a:t>Huge resources and economies of scale are needed for many organizations to compete globally with products such as wind turbines. </a:t>
            </a:r>
          </a:p>
          <a:p>
            <a:endParaRPr lang="en-US" dirty="0"/>
          </a:p>
          <a:p>
            <a:r>
              <a:rPr lang="en-US" dirty="0"/>
              <a:t>Large companies are standardized, often mechanistically run, and complex. </a:t>
            </a:r>
          </a:p>
          <a:p>
            <a:endParaRPr lang="en-US" dirty="0"/>
          </a:p>
          <a:p>
            <a:r>
              <a:rPr lang="en-US" dirty="0"/>
              <a:t>The argument for small size stems from the need for </a:t>
            </a:r>
            <a:endParaRPr lang="en-IE" dirty="0"/>
          </a:p>
          <a:p>
            <a:r>
              <a:rPr lang="en-US" dirty="0"/>
              <a:t>responsiveness and flexibility in fast-changing markets.  The Internet has made it easier for small companies to compete with larger firms. Small organizations have a flat structure and an organic, free-flowing management style that encourages entrepreneurship and innovation. </a:t>
            </a:r>
            <a:endParaRPr lang="en-IE" dirty="0"/>
          </a:p>
          <a:p>
            <a:endParaRPr lang="en-IE" dirty="0"/>
          </a:p>
        </p:txBody>
      </p:sp>
      <p:sp>
        <p:nvSpPr>
          <p:cNvPr id="5" name="Rectangle 4">
            <a:extLst>
              <a:ext uri="{FF2B5EF4-FFF2-40B4-BE49-F238E27FC236}">
                <a16:creationId xmlns:a16="http://schemas.microsoft.com/office/drawing/2014/main" id="{7C50B0B1-9906-46A1-83FF-36CEE836C915}"/>
              </a:ext>
            </a:extLst>
          </p:cNvPr>
          <p:cNvSpPr/>
          <p:nvPr/>
        </p:nvSpPr>
        <p:spPr>
          <a:xfrm>
            <a:off x="8850838" y="5083450"/>
            <a:ext cx="1879041" cy="246221"/>
          </a:xfrm>
          <a:prstGeom prst="rect">
            <a:avLst/>
          </a:prstGeom>
        </p:spPr>
        <p:txBody>
          <a:bodyPr wrap="none">
            <a:spAutoFit/>
          </a:bodyPr>
          <a:lstStyle/>
          <a:p>
            <a:r>
              <a:rPr lang="en-IE" sz="1000" dirty="0"/>
              <a:t>Image Source: Cengage Learning</a:t>
            </a:r>
          </a:p>
        </p:txBody>
      </p:sp>
      <p:pic>
        <p:nvPicPr>
          <p:cNvPr id="6" name="Picture 2" descr="Exhibit 10.1 Differences Between Large and Small Organizations&#10; An illustration of a scale shows different categories listed under the two pans. One pan is labeled large and the other pan is labeled small. The categories in the pan labeled large are as follows, Economies of scale; Global reach; Vertical hierarchy, mechanistic; Complex; Stable market; and Organization men. The categories in the pan labeled small are as follows, Responsive, flexible; Regional reach; Flat structure, organic; Simple; Niche finding; and Entrepreneurs. ">
            <a:extLst>
              <a:ext uri="{FF2B5EF4-FFF2-40B4-BE49-F238E27FC236}">
                <a16:creationId xmlns:a16="http://schemas.microsoft.com/office/drawing/2014/main" id="{21C20CBB-F2E2-42B9-AAB6-551CD1DFA7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921450" y="1266394"/>
            <a:ext cx="5045757" cy="36642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63122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Organization Size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5452104" cy="3914918"/>
          </a:xfrm>
          <a:prstGeom prst="rect">
            <a:avLst/>
          </a:prstGeom>
        </p:spPr>
        <p:txBody>
          <a:bodyPr wrap="square">
            <a:spAutoFit/>
          </a:bodyPr>
          <a:lstStyle/>
          <a:p>
            <a:pPr>
              <a:lnSpc>
                <a:spcPct val="90000"/>
              </a:lnSpc>
            </a:pPr>
            <a:r>
              <a:rPr lang="en-US" b="1" dirty="0"/>
              <a:t>Dilemmas of Organization Size</a:t>
            </a:r>
          </a:p>
          <a:p>
            <a:pPr>
              <a:lnSpc>
                <a:spcPct val="90000"/>
              </a:lnSpc>
            </a:pPr>
            <a:endParaRPr lang="en-US" b="1" dirty="0"/>
          </a:p>
          <a:p>
            <a:r>
              <a:rPr lang="en-US" dirty="0"/>
              <a:t>Big-Company/Small-Company Hybrid</a:t>
            </a:r>
            <a:endParaRPr lang="en-IE" dirty="0"/>
          </a:p>
          <a:p>
            <a:r>
              <a:rPr lang="en-US" dirty="0"/>
              <a:t>Many small organizations can become victims of their own success as they grow large, shifting to a mechanistic structure and failing to reward an entrepreneurial approach.  </a:t>
            </a:r>
          </a:p>
          <a:p>
            <a:endParaRPr lang="en-US" dirty="0"/>
          </a:p>
          <a:p>
            <a:r>
              <a:rPr lang="en-US" dirty="0"/>
              <a:t>A big-company/small-company hybrid is the solution.  Large companies can retain flexibility and customer-focus by decentralizing authority, cutting out layers of the hierarchy, and using information technology.  </a:t>
            </a:r>
            <a:endParaRPr lang="en-IE" dirty="0"/>
          </a:p>
          <a:p>
            <a:endParaRPr lang="en-IE" dirty="0"/>
          </a:p>
          <a:p>
            <a:endParaRPr lang="en-IE" dirty="0"/>
          </a:p>
        </p:txBody>
      </p:sp>
      <p:sp>
        <p:nvSpPr>
          <p:cNvPr id="5" name="Rectangle 4">
            <a:extLst>
              <a:ext uri="{FF2B5EF4-FFF2-40B4-BE49-F238E27FC236}">
                <a16:creationId xmlns:a16="http://schemas.microsoft.com/office/drawing/2014/main" id="{7C50B0B1-9906-46A1-83FF-36CEE836C915}"/>
              </a:ext>
            </a:extLst>
          </p:cNvPr>
          <p:cNvSpPr/>
          <p:nvPr/>
        </p:nvSpPr>
        <p:spPr>
          <a:xfrm>
            <a:off x="8850838" y="5083450"/>
            <a:ext cx="1879041" cy="246221"/>
          </a:xfrm>
          <a:prstGeom prst="rect">
            <a:avLst/>
          </a:prstGeom>
        </p:spPr>
        <p:txBody>
          <a:bodyPr wrap="none">
            <a:spAutoFit/>
          </a:bodyPr>
          <a:lstStyle/>
          <a:p>
            <a:r>
              <a:rPr lang="en-IE" sz="1000" dirty="0"/>
              <a:t>Image Source: Cengage Learning</a:t>
            </a:r>
          </a:p>
        </p:txBody>
      </p:sp>
      <p:pic>
        <p:nvPicPr>
          <p:cNvPr id="6" name="Picture 2" descr="Exhibit 10.1 Differences Between Large and Small Organizations&#10; An illustration of a scale shows different categories listed under the two pans. One pan is labeled large and the other pan is labeled small. The categories in the pan labeled large are as follows, Economies of scale; Global reach; Vertical hierarchy, mechanistic; Complex; Stable market; and Organization men. The categories in the pan labeled small are as follows, Responsive, flexible; Regional reach; Flat structure, organic; Simple; Niche finding; and Entrepreneurs. ">
            <a:extLst>
              <a:ext uri="{FF2B5EF4-FFF2-40B4-BE49-F238E27FC236}">
                <a16:creationId xmlns:a16="http://schemas.microsoft.com/office/drawing/2014/main" id="{21C20CBB-F2E2-42B9-AAB6-551CD1DFA7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921450" y="1266394"/>
            <a:ext cx="5045757" cy="36642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11383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Organization Size</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6" y="808667"/>
            <a:ext cx="6916920" cy="3637919"/>
          </a:xfrm>
          <a:prstGeom prst="rect">
            <a:avLst/>
          </a:prstGeom>
        </p:spPr>
        <p:txBody>
          <a:bodyPr wrap="square">
            <a:spAutoFit/>
          </a:bodyPr>
          <a:lstStyle/>
          <a:p>
            <a:pPr>
              <a:lnSpc>
                <a:spcPct val="90000"/>
              </a:lnSpc>
            </a:pPr>
            <a:r>
              <a:rPr lang="en-US" b="1" dirty="0"/>
              <a:t>Dilemmas of Organization Size</a:t>
            </a:r>
          </a:p>
          <a:p>
            <a:pPr>
              <a:lnSpc>
                <a:spcPct val="90000"/>
              </a:lnSpc>
            </a:pPr>
            <a:endParaRPr lang="en-US" b="1" dirty="0"/>
          </a:p>
          <a:p>
            <a:r>
              <a:rPr lang="en-US" dirty="0"/>
              <a:t>Dell was once the top PC maker in the world. Now It faces stiff competition. </a:t>
            </a:r>
          </a:p>
          <a:p>
            <a:endParaRPr lang="en-US" dirty="0"/>
          </a:p>
          <a:p>
            <a:r>
              <a:rPr lang="en-US" dirty="0"/>
              <a:t>As it transitions from a PC company to a “solutions company,” it is trying to return to its entrepreneurial roots. </a:t>
            </a:r>
          </a:p>
          <a:p>
            <a:endParaRPr lang="en-US" dirty="0"/>
          </a:p>
          <a:p>
            <a:r>
              <a:rPr lang="en-US" dirty="0"/>
              <a:t>Dell is moving into cybersecurity and data center design and management, and letting those units operate more autonomously. </a:t>
            </a:r>
          </a:p>
          <a:p>
            <a:endParaRPr lang="en-US" dirty="0"/>
          </a:p>
          <a:p>
            <a:r>
              <a:rPr lang="en-US" dirty="0"/>
              <a:t>Michael Dell says he wants the units to act more creatively and less bureaucratically so he is taking a hands-off approach</a:t>
            </a:r>
            <a:endParaRPr lang="en-IE" dirty="0"/>
          </a:p>
        </p:txBody>
      </p:sp>
      <p:sp>
        <p:nvSpPr>
          <p:cNvPr id="5" name="Rectangle 4">
            <a:extLst>
              <a:ext uri="{FF2B5EF4-FFF2-40B4-BE49-F238E27FC236}">
                <a16:creationId xmlns:a16="http://schemas.microsoft.com/office/drawing/2014/main" id="{7C50B0B1-9906-46A1-83FF-36CEE836C915}"/>
              </a:ext>
            </a:extLst>
          </p:cNvPr>
          <p:cNvSpPr/>
          <p:nvPr/>
        </p:nvSpPr>
        <p:spPr>
          <a:xfrm>
            <a:off x="9063371" y="3714141"/>
            <a:ext cx="1154483" cy="246221"/>
          </a:xfrm>
          <a:prstGeom prst="rect">
            <a:avLst/>
          </a:prstGeom>
        </p:spPr>
        <p:txBody>
          <a:bodyPr wrap="none">
            <a:spAutoFit/>
          </a:bodyPr>
          <a:lstStyle/>
          <a:p>
            <a:r>
              <a:rPr lang="en-IE" sz="1000" dirty="0"/>
              <a:t>Image Source: Dell</a:t>
            </a:r>
          </a:p>
        </p:txBody>
      </p:sp>
      <p:pic>
        <p:nvPicPr>
          <p:cNvPr id="3" name="Picture 2">
            <a:extLst>
              <a:ext uri="{FF2B5EF4-FFF2-40B4-BE49-F238E27FC236}">
                <a16:creationId xmlns:a16="http://schemas.microsoft.com/office/drawing/2014/main" id="{D381FFC2-4E6E-4827-A298-EBE1D9407C75}"/>
              </a:ext>
            </a:extLst>
          </p:cNvPr>
          <p:cNvPicPr>
            <a:picLocks noChangeAspect="1"/>
          </p:cNvPicPr>
          <p:nvPr/>
        </p:nvPicPr>
        <p:blipFill>
          <a:blip r:embed="rId2"/>
          <a:stretch>
            <a:fillRect/>
          </a:stretch>
        </p:blipFill>
        <p:spPr>
          <a:xfrm>
            <a:off x="8699385" y="1476709"/>
            <a:ext cx="2416865" cy="2214254"/>
          </a:xfrm>
          <a:prstGeom prst="rect">
            <a:avLst/>
          </a:prstGeom>
        </p:spPr>
      </p:pic>
    </p:spTree>
    <p:extLst>
      <p:ext uri="{BB962C8B-B14F-4D97-AF65-F5344CB8AC3E}">
        <p14:creationId xmlns:p14="http://schemas.microsoft.com/office/powerpoint/2010/main" val="424952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793" y="236842"/>
            <a:ext cx="8006592" cy="753644"/>
          </a:xfrm>
        </p:spPr>
        <p:txBody>
          <a:bodyPr>
            <a:normAutofit/>
          </a:bodyPr>
          <a:lstStyle/>
          <a:p>
            <a:r>
              <a:rPr lang="en-IE" dirty="0"/>
              <a:t>Stages of Life Cycle Development</a:t>
            </a:r>
            <a:endParaRPr lang="en-GB" dirty="0"/>
          </a:p>
        </p:txBody>
      </p:sp>
      <p:sp>
        <p:nvSpPr>
          <p:cNvPr id="8" name="Rectangle 7">
            <a:extLst>
              <a:ext uri="{FF2B5EF4-FFF2-40B4-BE49-F238E27FC236}">
                <a16:creationId xmlns:a16="http://schemas.microsoft.com/office/drawing/2014/main" id="{D2052424-12A2-4022-A0B8-0EA050FC1A6A}"/>
              </a:ext>
            </a:extLst>
          </p:cNvPr>
          <p:cNvSpPr/>
          <p:nvPr/>
        </p:nvSpPr>
        <p:spPr>
          <a:xfrm>
            <a:off x="566955" y="808667"/>
            <a:ext cx="11497797" cy="5078313"/>
          </a:xfrm>
          <a:prstGeom prst="rect">
            <a:avLst/>
          </a:prstGeom>
        </p:spPr>
        <p:txBody>
          <a:bodyPr wrap="square">
            <a:spAutoFit/>
          </a:bodyPr>
          <a:lstStyle/>
          <a:p>
            <a:pPr marL="118872"/>
            <a:r>
              <a:rPr lang="en-US" dirty="0"/>
              <a:t>An organizational </a:t>
            </a:r>
            <a:r>
              <a:rPr lang="en-US" b="1" dirty="0"/>
              <a:t>life cycle</a:t>
            </a:r>
            <a:r>
              <a:rPr lang="en-US" dirty="0"/>
              <a:t> suggests that organizations are born, grow older, and eventually die. Organization structure, leadership style, and administrative systems follow a fairly predictable pattern through stages in the life cycle.  Whenever an organization enters a new stage in its life cycle, a new set of rules emerges for how the organization functions internally and how it relates to its environment.</a:t>
            </a:r>
          </a:p>
          <a:p>
            <a:pPr marL="118872"/>
            <a:endParaRPr lang="en-IE" dirty="0"/>
          </a:p>
          <a:p>
            <a:pPr marL="342900" lvl="0" indent="-342900">
              <a:buFont typeface="+mj-lt"/>
              <a:buAutoNum type="arabicPeriod"/>
            </a:pPr>
            <a:r>
              <a:rPr lang="en-US" b="1" dirty="0"/>
              <a:t>Entrepreneurial stage</a:t>
            </a:r>
            <a:r>
              <a:rPr lang="en-US" dirty="0"/>
              <a:t>. Emphasis is on creating a product or service and surviving. The founders devote their energies to production and marketing. Creative and technically-oriented owners are confronted with management issues.</a:t>
            </a:r>
            <a:endParaRPr lang="en-IE" dirty="0"/>
          </a:p>
          <a:p>
            <a:pPr marL="342900" lvl="0" indent="-342900">
              <a:buFont typeface="+mj-lt"/>
              <a:buAutoNum type="arabicPeriod"/>
            </a:pPr>
            <a:r>
              <a:rPr lang="en-US" b="1" dirty="0"/>
              <a:t>Collectivity stage</a:t>
            </a:r>
            <a:r>
              <a:rPr lang="en-US" dirty="0"/>
              <a:t>. Known for development of clear goals and direction, followed by an autonomy crisis as managers want more freedom.</a:t>
            </a:r>
            <a:endParaRPr lang="en-IE" dirty="0"/>
          </a:p>
          <a:p>
            <a:pPr marL="342900" lvl="0" indent="-342900">
              <a:buFont typeface="+mj-lt"/>
              <a:buAutoNum type="arabicPeriod"/>
            </a:pPr>
            <a:r>
              <a:rPr lang="en-US" b="1" dirty="0"/>
              <a:t>Formalization stage</a:t>
            </a:r>
            <a:r>
              <a:rPr lang="en-US" dirty="0"/>
              <a:t>. Known for the addition of internal systems, followed by a crisis of needing to deal with too much red tape.</a:t>
            </a:r>
            <a:endParaRPr lang="en-IE" dirty="0"/>
          </a:p>
          <a:p>
            <a:pPr marL="342900" lvl="0" indent="-342900">
              <a:buFont typeface="+mj-lt"/>
              <a:buAutoNum type="arabicPeriod"/>
            </a:pPr>
            <a:r>
              <a:rPr lang="en-US" b="1" dirty="0"/>
              <a:t>Elaboration stage</a:t>
            </a:r>
            <a:r>
              <a:rPr lang="en-US" dirty="0"/>
              <a:t>. A mature organization, known for development of teamwork through manager teams and task forces, often across divisions of the company, sometimes including periods of temporary decline in which there is a crisis of the need for revitalization.</a:t>
            </a:r>
            <a:endParaRPr lang="en-IE" dirty="0"/>
          </a:p>
          <a:p>
            <a:r>
              <a:rPr lang="en-US" dirty="0"/>
              <a:t> </a:t>
            </a:r>
            <a:endParaRPr lang="en-IE" dirty="0"/>
          </a:p>
          <a:p>
            <a:r>
              <a:rPr lang="en-US" dirty="0"/>
              <a:t>Eighty-four percent of businesses that make it past the first year fail within five years because they can’t make the transition from the entrepreneurial stage.</a:t>
            </a:r>
            <a:endParaRPr lang="en-IE" dirty="0"/>
          </a:p>
          <a:p>
            <a:r>
              <a:rPr lang="en-US" dirty="0"/>
              <a:t> </a:t>
            </a:r>
            <a:endParaRPr lang="en-IE" dirty="0"/>
          </a:p>
        </p:txBody>
      </p:sp>
    </p:spTree>
    <p:extLst>
      <p:ext uri="{BB962C8B-B14F-4D97-AF65-F5344CB8AC3E}">
        <p14:creationId xmlns:p14="http://schemas.microsoft.com/office/powerpoint/2010/main" val="399371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RESGUID" val="ed366c49-10ca-4158-891d-bdeb4444b135"/>
</p:tagLst>
</file>

<file path=ppt/theme/theme1.xml><?xml version="1.0" encoding="utf-8"?>
<a:theme xmlns:a="http://schemas.openxmlformats.org/drawingml/2006/main" name="Office Theme">
  <a:themeElements>
    <a:clrScheme name="TUS">
      <a:dk1>
        <a:srgbClr val="000000"/>
      </a:dk1>
      <a:lt1>
        <a:srgbClr val="FFFFFF"/>
      </a:lt1>
      <a:dk2>
        <a:srgbClr val="A39361"/>
      </a:dk2>
      <a:lt2>
        <a:srgbClr val="E7E6E6"/>
      </a:lt2>
      <a:accent1>
        <a:srgbClr val="AFD2F0"/>
      </a:accent1>
      <a:accent2>
        <a:srgbClr val="F0BEE6"/>
      </a:accent2>
      <a:accent3>
        <a:srgbClr val="E1EB73"/>
      </a:accent3>
      <a:accent4>
        <a:srgbClr val="80E0A7"/>
      </a:accent4>
      <a:accent5>
        <a:srgbClr val="00594C"/>
      </a:accent5>
      <a:accent6>
        <a:srgbClr val="AF272F"/>
      </a:accent6>
      <a:hlink>
        <a:srgbClr val="702F8A"/>
      </a:hlink>
      <a:folHlink>
        <a:srgbClr val="232C9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C585E5CC6079E43A594A5332D96F83C" ma:contentTypeVersion="14" ma:contentTypeDescription="Create a new document." ma:contentTypeScope="" ma:versionID="cee2746890b905484effb11e489183b3">
  <xsd:schema xmlns:xsd="http://www.w3.org/2001/XMLSchema" xmlns:xs="http://www.w3.org/2001/XMLSchema" xmlns:p="http://schemas.microsoft.com/office/2006/metadata/properties" xmlns:ns3="0b04370e-974d-482f-80ef-e995e87946d6" xmlns:ns4="bbf20543-8852-4943-91f0-76169d11be4a" targetNamespace="http://schemas.microsoft.com/office/2006/metadata/properties" ma:root="true" ma:fieldsID="c59c52919b58aede51ca7d3eb1f76914" ns3:_="" ns4:_="">
    <xsd:import namespace="0b04370e-974d-482f-80ef-e995e87946d6"/>
    <xsd:import namespace="bbf20543-8852-4943-91f0-76169d11be4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b04370e-974d-482f-80ef-e995e87946d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bf20543-8852-4943-91f0-76169d11be4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AFE4BDA-3CC1-4739-A570-5E406702CDBC}">
  <ds:schemaRefs>
    <ds:schemaRef ds:uri="http://schemas.microsoft.com/sharepoint/v3/contenttype/forms"/>
  </ds:schemaRefs>
</ds:datastoreItem>
</file>

<file path=customXml/itemProps2.xml><?xml version="1.0" encoding="utf-8"?>
<ds:datastoreItem xmlns:ds="http://schemas.openxmlformats.org/officeDocument/2006/customXml" ds:itemID="{FDCF3F6C-7C34-4740-9E1D-A9525CA79AE4}">
  <ds:schemaRefs>
    <ds:schemaRef ds:uri="http://purl.org/dc/terms/"/>
    <ds:schemaRef ds:uri="http://purl.org/dc/dcmitype/"/>
    <ds:schemaRef ds:uri="http://schemas.openxmlformats.org/package/2006/metadata/core-properties"/>
    <ds:schemaRef ds:uri="http://schemas.microsoft.com/office/2006/documentManagement/types"/>
    <ds:schemaRef ds:uri="http://schemas.microsoft.com/office/2006/metadata/properties"/>
    <ds:schemaRef ds:uri="http://purl.org/dc/elements/1.1/"/>
    <ds:schemaRef ds:uri="0b04370e-974d-482f-80ef-e995e87946d6"/>
    <ds:schemaRef ds:uri="http://schemas.microsoft.com/office/infopath/2007/PartnerControls"/>
    <ds:schemaRef ds:uri="bbf20543-8852-4943-91f0-76169d11be4a"/>
    <ds:schemaRef ds:uri="http://www.w3.org/XML/1998/namespace"/>
  </ds:schemaRefs>
</ds:datastoreItem>
</file>

<file path=customXml/itemProps3.xml><?xml version="1.0" encoding="utf-8"?>
<ds:datastoreItem xmlns:ds="http://schemas.openxmlformats.org/officeDocument/2006/customXml" ds:itemID="{01A05F5E-4E40-4807-88CD-C2EF87DA03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b04370e-974d-482f-80ef-e995e87946d6"/>
    <ds:schemaRef ds:uri="bbf20543-8852-4943-91f0-76169d11be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4919</TotalTime>
  <Words>2619</Words>
  <Application>Microsoft Office PowerPoint</Application>
  <PresentationFormat>Widescreen</PresentationFormat>
  <Paragraphs>264</Paragraphs>
  <Slides>27</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Arial Black</vt:lpstr>
      <vt:lpstr>BernhardMod BT</vt:lpstr>
      <vt:lpstr>Calibri</vt:lpstr>
      <vt:lpstr>Calibri Light</vt:lpstr>
      <vt:lpstr>Times New Roman</vt:lpstr>
      <vt:lpstr>Office Theme</vt:lpstr>
      <vt:lpstr>Custom Design</vt:lpstr>
      <vt:lpstr>PowerPoint Presentation</vt:lpstr>
      <vt:lpstr>PowerPoint Presentation</vt:lpstr>
      <vt:lpstr>Learning Objective</vt:lpstr>
      <vt:lpstr>Organization Size</vt:lpstr>
      <vt:lpstr>Organization Size</vt:lpstr>
      <vt:lpstr>Organization Size</vt:lpstr>
      <vt:lpstr>Organization Size</vt:lpstr>
      <vt:lpstr>Organization Size</vt:lpstr>
      <vt:lpstr>Stages of Life Cycle Development</vt:lpstr>
      <vt:lpstr>Stages of Life Cycle Development</vt:lpstr>
      <vt:lpstr>Stages of Life Cycle Development</vt:lpstr>
      <vt:lpstr>Stages of Life Cycle Development</vt:lpstr>
      <vt:lpstr>What is Bureaucracy?</vt:lpstr>
      <vt:lpstr>Weber’s Dimensions of Bureaucracy</vt:lpstr>
      <vt:lpstr>Bureaucratic Organization</vt:lpstr>
      <vt:lpstr>Size and Structural Control</vt:lpstr>
      <vt:lpstr>Bureaucracy in a Changing World</vt:lpstr>
      <vt:lpstr>Bureaucracy and Other Forms of Control</vt:lpstr>
      <vt:lpstr>Bureaucracy and Other Forms of Control</vt:lpstr>
      <vt:lpstr>Bureaucracy and Other Forms of Control</vt:lpstr>
      <vt:lpstr>Examples of Rules at a Yacht Club</vt:lpstr>
      <vt:lpstr>Organizational Decline</vt:lpstr>
      <vt:lpstr>Kodak - Organizational Decline</vt:lpstr>
      <vt:lpstr>Five Stages of Organizational Decline</vt:lpstr>
      <vt:lpstr>Five Stages of Organizational Decline</vt:lpstr>
      <vt:lpstr>Organizational Design Essentials </vt:lpstr>
      <vt:lpstr>Learning Objectives Completed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LUCIA MULLEROVA</dc:creator>
  <cp:lastModifiedBy>Sharon Gurry</cp:lastModifiedBy>
  <cp:revision>264</cp:revision>
  <dcterms:created xsi:type="dcterms:W3CDTF">2021-09-21T09:22:04Z</dcterms:created>
  <dcterms:modified xsi:type="dcterms:W3CDTF">2024-10-01T11:58:31Z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0x0101006C585E5CC6079E43A594A5332D96F83C</vt:lpwstr>
  </property>
</Properties>
</file>

<file path=docProps/thumbnail.jpeg>
</file>